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5" r:id="rId4"/>
    <p:sldMasterId id="2147483710" r:id="rId5"/>
    <p:sldMasterId id="2147483722" r:id="rId6"/>
  </p:sldMasterIdLst>
  <p:notesMasterIdLst>
    <p:notesMasterId r:id="rId136"/>
  </p:notesMasterIdLst>
  <p:sldIdLst>
    <p:sldId id="256" r:id="rId7"/>
    <p:sldId id="986" r:id="rId8"/>
    <p:sldId id="1049" r:id="rId9"/>
    <p:sldId id="1047" r:id="rId10"/>
    <p:sldId id="1048" r:id="rId11"/>
    <p:sldId id="1046" r:id="rId12"/>
    <p:sldId id="848" r:id="rId13"/>
    <p:sldId id="847" r:id="rId14"/>
    <p:sldId id="849" r:id="rId15"/>
    <p:sldId id="850" r:id="rId16"/>
    <p:sldId id="938" r:id="rId17"/>
    <p:sldId id="864" r:id="rId18"/>
    <p:sldId id="939" r:id="rId19"/>
    <p:sldId id="993" r:id="rId20"/>
    <p:sldId id="994" r:id="rId21"/>
    <p:sldId id="995" r:id="rId22"/>
    <p:sldId id="996" r:id="rId23"/>
    <p:sldId id="1073" r:id="rId24"/>
    <p:sldId id="1074" r:id="rId25"/>
    <p:sldId id="865" r:id="rId26"/>
    <p:sldId id="852" r:id="rId27"/>
    <p:sldId id="853" r:id="rId28"/>
    <p:sldId id="854" r:id="rId29"/>
    <p:sldId id="855" r:id="rId30"/>
    <p:sldId id="792" r:id="rId31"/>
    <p:sldId id="793" r:id="rId32"/>
    <p:sldId id="794" r:id="rId33"/>
    <p:sldId id="796" r:id="rId34"/>
    <p:sldId id="797" r:id="rId35"/>
    <p:sldId id="798" r:id="rId36"/>
    <p:sldId id="799" r:id="rId37"/>
    <p:sldId id="800" r:id="rId38"/>
    <p:sldId id="801" r:id="rId39"/>
    <p:sldId id="803" r:id="rId40"/>
    <p:sldId id="814" r:id="rId41"/>
    <p:sldId id="806" r:id="rId42"/>
    <p:sldId id="805" r:id="rId43"/>
    <p:sldId id="804" r:id="rId44"/>
    <p:sldId id="795" r:id="rId45"/>
    <p:sldId id="779" r:id="rId46"/>
    <p:sldId id="780" r:id="rId47"/>
    <p:sldId id="781" r:id="rId48"/>
    <p:sldId id="821" r:id="rId49"/>
    <p:sldId id="820" r:id="rId50"/>
    <p:sldId id="1059" r:id="rId51"/>
    <p:sldId id="1060" r:id="rId52"/>
    <p:sldId id="1061" r:id="rId53"/>
    <p:sldId id="1062" r:id="rId54"/>
    <p:sldId id="1050" r:id="rId55"/>
    <p:sldId id="1051" r:id="rId56"/>
    <p:sldId id="1052" r:id="rId57"/>
    <p:sldId id="782" r:id="rId58"/>
    <p:sldId id="783" r:id="rId59"/>
    <p:sldId id="808" r:id="rId60"/>
    <p:sldId id="809" r:id="rId61"/>
    <p:sldId id="791" r:id="rId62"/>
    <p:sldId id="786" r:id="rId63"/>
    <p:sldId id="787" r:id="rId64"/>
    <p:sldId id="788" r:id="rId65"/>
    <p:sldId id="789" r:id="rId66"/>
    <p:sldId id="950" r:id="rId67"/>
    <p:sldId id="951" r:id="rId68"/>
    <p:sldId id="952" r:id="rId69"/>
    <p:sldId id="954" r:id="rId70"/>
    <p:sldId id="955" r:id="rId71"/>
    <p:sldId id="956" r:id="rId72"/>
    <p:sldId id="957" r:id="rId73"/>
    <p:sldId id="761" r:id="rId74"/>
    <p:sldId id="940" r:id="rId75"/>
    <p:sldId id="999" r:id="rId76"/>
    <p:sldId id="1054" r:id="rId77"/>
    <p:sldId id="1055" r:id="rId78"/>
    <p:sldId id="1056" r:id="rId79"/>
    <p:sldId id="1057" r:id="rId80"/>
    <p:sldId id="1053" r:id="rId81"/>
    <p:sldId id="1045" r:id="rId82"/>
    <p:sldId id="818" r:id="rId83"/>
    <p:sldId id="819" r:id="rId84"/>
    <p:sldId id="823" r:id="rId85"/>
    <p:sldId id="824" r:id="rId86"/>
    <p:sldId id="825" r:id="rId87"/>
    <p:sldId id="826" r:id="rId88"/>
    <p:sldId id="828" r:id="rId89"/>
    <p:sldId id="980" r:id="rId90"/>
    <p:sldId id="982" r:id="rId91"/>
    <p:sldId id="983" r:id="rId92"/>
    <p:sldId id="984" r:id="rId93"/>
    <p:sldId id="985" r:id="rId94"/>
    <p:sldId id="981" r:id="rId95"/>
    <p:sldId id="845" r:id="rId96"/>
    <p:sldId id="827" r:id="rId97"/>
    <p:sldId id="846" r:id="rId98"/>
    <p:sldId id="991" r:id="rId99"/>
    <p:sldId id="829" r:id="rId100"/>
    <p:sldId id="840" r:id="rId101"/>
    <p:sldId id="990" r:id="rId102"/>
    <p:sldId id="992" r:id="rId103"/>
    <p:sldId id="1039" r:id="rId104"/>
    <p:sldId id="971" r:id="rId105"/>
    <p:sldId id="973" r:id="rId106"/>
    <p:sldId id="1002" r:id="rId107"/>
    <p:sldId id="900" r:id="rId108"/>
    <p:sldId id="1018" r:id="rId109"/>
    <p:sldId id="1022" r:id="rId110"/>
    <p:sldId id="1023" r:id="rId111"/>
    <p:sldId id="1024" r:id="rId112"/>
    <p:sldId id="1026" r:id="rId113"/>
    <p:sldId id="1019" r:id="rId114"/>
    <p:sldId id="1020" r:id="rId115"/>
    <p:sldId id="1021" r:id="rId116"/>
    <p:sldId id="1011" r:id="rId117"/>
    <p:sldId id="1012" r:id="rId118"/>
    <p:sldId id="1013" r:id="rId119"/>
    <p:sldId id="1014" r:id="rId120"/>
    <p:sldId id="1015" r:id="rId121"/>
    <p:sldId id="1016" r:id="rId122"/>
    <p:sldId id="1017" r:id="rId123"/>
    <p:sldId id="1036" r:id="rId124"/>
    <p:sldId id="948" r:id="rId125"/>
    <p:sldId id="1072" r:id="rId126"/>
    <p:sldId id="1071" r:id="rId127"/>
    <p:sldId id="1063" r:id="rId128"/>
    <p:sldId id="1064" r:id="rId129"/>
    <p:sldId id="1065" r:id="rId130"/>
    <p:sldId id="1066" r:id="rId131"/>
    <p:sldId id="1067" r:id="rId132"/>
    <p:sldId id="1068" r:id="rId133"/>
    <p:sldId id="1069" r:id="rId134"/>
    <p:sldId id="838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6" autoAdjust="0"/>
    <p:restoredTop sz="74677" autoAdjust="0"/>
  </p:normalViewPr>
  <p:slideViewPr>
    <p:cSldViewPr>
      <p:cViewPr>
        <p:scale>
          <a:sx n="75" d="100"/>
          <a:sy n="75" d="100"/>
        </p:scale>
        <p:origin x="-140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notesMaster" Target="notesMasters/notesMaster1.xml"/><Relationship Id="rId137" Type="http://schemas.openxmlformats.org/officeDocument/2006/relationships/printerSettings" Target="printerSettings/printerSettings1.bin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39D5D-A62E-41AE-A900-E051F40012AE}" type="datetimeFigureOut">
              <a:rPr lang="en-US" smtClean="0"/>
              <a:pPr/>
              <a:t>03/12/2014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014E3-385E-44AC-A764-7BCB69809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gram_skeleton" TargetMode="External"/><Relationship Id="rId4" Type="http://schemas.openxmlformats.org/officeDocument/2006/relationships/hyperlink" Target="http://en.wikipedia.org/wiki/Algorithm" TargetMode="External"/><Relationship Id="rId5" Type="http://schemas.openxmlformats.org/officeDocument/2006/relationships/hyperlink" Target="http://en.wikipedia.org/wiki/Algorithm_design" TargetMode="External"/><Relationship Id="rId6" Type="http://schemas.openxmlformats.org/officeDocument/2006/relationships/hyperlink" Target="http://en.wikipedia.org/wiki/Abstract_method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1" Type="http://schemas.openxmlformats.org/officeDocument/2006/relationships/hyperlink" Target="http://fr.wikipedia.org/wiki/Rationalisation" TargetMode="External"/><Relationship Id="rId12" Type="http://schemas.openxmlformats.org/officeDocument/2006/relationships/hyperlink" Target="http://fr.wikipedia.org/wiki/Grande-Bretagne" TargetMode="External"/><Relationship Id="rId13" Type="http://schemas.openxmlformats.org/officeDocument/2006/relationships/hyperlink" Target="http://fr.wikipedia.org/wiki/France" TargetMode="External"/><Relationship Id="rId14" Type="http://schemas.openxmlformats.org/officeDocument/2006/relationships/hyperlink" Target="http://fr.wikipedia.org/wiki/Fordisme" TargetMode="External"/><Relationship Id="rId15" Type="http://schemas.openxmlformats.org/officeDocument/2006/relationships/hyperlink" Target="http://fr.wikipedia.org/wiki/Tapis_roulant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://fr.wikipedia.org/wiki/Commerciale" TargetMode="External"/><Relationship Id="rId4" Type="http://schemas.openxmlformats.org/officeDocument/2006/relationships/hyperlink" Target="http://fr.wikipedia.org/wiki/Industrielle" TargetMode="External"/><Relationship Id="rId5" Type="http://schemas.openxmlformats.org/officeDocument/2006/relationships/hyperlink" Target="http://fr.wikipedia.org/wiki/Agriculture" TargetMode="External"/><Relationship Id="rId6" Type="http://schemas.openxmlformats.org/officeDocument/2006/relationships/hyperlink" Target="http://fr.wikipedia.org/wiki/%C3%89conomie" TargetMode="External"/><Relationship Id="rId7" Type="http://schemas.openxmlformats.org/officeDocument/2006/relationships/hyperlink" Target="http://fr.wikipedia.org/wiki/Politique" TargetMode="External"/><Relationship Id="rId8" Type="http://schemas.openxmlformats.org/officeDocument/2006/relationships/hyperlink" Target="http://fr.wikipedia.org/wiki/Soci%C3%A9t%C3%A9" TargetMode="External"/><Relationship Id="rId9" Type="http://schemas.openxmlformats.org/officeDocument/2006/relationships/hyperlink" Target="http://fr.wikipedia.org/wiki/Environnement" TargetMode="External"/><Relationship Id="rId10" Type="http://schemas.openxmlformats.org/officeDocument/2006/relationships/hyperlink" Target="http://fr.wikipedia.org/wiki/%C3%89poque_contemporaine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My research interest is essentially related to software systems and more generally to software intensive systems.  </a:t>
            </a:r>
          </a:p>
          <a:p>
            <a:r>
              <a:rPr lang="en-US" baseline="0" dirty="0" smtClean="0"/>
              <a:t>There are many examples of software intensive systems in many domains that populate our daily life (at home, at work, on the road, in the car).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Perhaps the most popular and well-known example of software intensive system is a mobile phone. </a:t>
            </a:r>
          </a:p>
          <a:p>
            <a:r>
              <a:rPr lang="en-US" baseline="0" dirty="0" smtClean="0"/>
              <a:t>If we can send and receive messages, if we can take photos, use the GPS to navigate with a car or perform a bank transaction with a mobile phone, that’s because of the software embedded in the device. </a:t>
            </a:r>
          </a:p>
          <a:p>
            <a:r>
              <a:rPr lang="en-US" baseline="0" dirty="0" smtClean="0"/>
              <a:t>You have a software operating system that manages hardware resources of the mobile phone and you have plenty of software applications that are developed every day.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major challenge for mobile phone companies like Nokia, Samsung or Apple is to propose to customers all over the word different models of a mobile phone, with different sizes, language support, functionalities, hardware capabilities. </a:t>
            </a:r>
          </a:p>
          <a:p>
            <a:r>
              <a:rPr lang="en-US" baseline="0" dirty="0" smtClean="0"/>
              <a:t>In other words, these companies should be able to develop software not only for one unique model of mobile phone, but rather for different variants of a mobile phone.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Managing the increasing diversity of software intensive systems is obviously a difficult engineering challenge. </a:t>
            </a:r>
          </a:p>
          <a:p>
            <a:r>
              <a:rPr lang="en-US" baseline="0" dirty="0" smtClean="0"/>
              <a:t>A general approach consists in using high level abstractions (models, specifications) to tackle the complexity and diversity of software intensive systems. With a model, software engineers can more easily and efficiently formalize the properties expected from a given system and automatically reason about these properties. These models can also be used to automatically generate software variants at a higher level of abstraction.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Generally, due to the complexity and diversity of software intensive systems, using one specification or one model is neither adequate nor feasible. A multiplicity of models are rather used. </a:t>
            </a:r>
          </a:p>
          <a:p>
            <a:r>
              <a:rPr lang="en-US" baseline="0" dirty="0" smtClean="0"/>
              <a:t>If we consider the software of a mobile phone, we have to specify different concerns: the operating system, the hardware components of the device, the security of the applications, etc.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want to handle the diversity of products, a multiplicity of variability models is used.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By software intensive systems, I mean systems that make extensive use of software. </a:t>
            </a:r>
          </a:p>
          <a:p>
            <a:r>
              <a:rPr lang="en-US" baseline="0" dirty="0" smtClean="0"/>
              <a:t>There are plenty of examples, and, for the sake of simplicity, I will take a well known example of a software intensive system, a mobile phone (also called smart phone).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2’30</a:t>
            </a:r>
          </a:p>
          <a:p>
            <a:r>
              <a:rPr lang="en-US" dirty="0" smtClean="0"/>
              <a:t>TODO: need a human + automated + precise</a:t>
            </a:r>
          </a:p>
          <a:p>
            <a:endParaRPr lang="en-US" dirty="0" smtClean="0"/>
          </a:p>
          <a:p>
            <a:r>
              <a:rPr lang="en-US" dirty="0" smtClean="0"/>
              <a:t>Zoom the upper part and then reduce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Principle</a:t>
            </a:r>
            <a:r>
              <a:rPr lang="en-US" baseline="0" dirty="0" smtClean="0"/>
              <a:t> widely used in industry</a:t>
            </a:r>
          </a:p>
          <a:p>
            <a:r>
              <a:rPr lang="en-US" baseline="0" dirty="0" smtClean="0"/>
              <a:t>Large product lines of elements </a:t>
            </a:r>
          </a:p>
          <a:p>
            <a:r>
              <a:rPr lang="en-US" baseline="0" dirty="0" smtClean="0"/>
              <a:t>CARS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Creation and Maintenance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formalisms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Complex in size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Nowadays there are a variety of descriptions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Provision of operators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+ merge / slice (notation)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Language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Applications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My research interest is essentially related to software systems and more generally to software intensive systems.  </a:t>
            </a:r>
          </a:p>
          <a:p>
            <a:r>
              <a:rPr lang="en-US" baseline="0" dirty="0" smtClean="0"/>
              <a:t>There are many examples of software intensive systems in many domains that populate our daily life (at home, at work, on the road, in the car).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Perhaps the most popular and well-known example of software intensive system is a mobile phone. </a:t>
            </a:r>
          </a:p>
          <a:p>
            <a:r>
              <a:rPr lang="en-US" baseline="0" dirty="0" smtClean="0"/>
              <a:t>If we can send and receive messages, if we can take photos, use the GPS to navigate with a car or perform a bank transaction with a mobile phone, that’s because of the software embedded in the device. </a:t>
            </a:r>
          </a:p>
          <a:p>
            <a:r>
              <a:rPr lang="en-US" baseline="0" dirty="0" smtClean="0"/>
              <a:t>You have a software operating system that manages hardware resources of the mobile phone and you have plenty of software applications that are developed every day.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major challenge for mobile phone companies like Nokia, Samsung or Apple is to propose to customers all over the word different models of a mobile phone, with different sizes, language support, functionalities, hardware capabilities. </a:t>
            </a:r>
          </a:p>
          <a:p>
            <a:r>
              <a:rPr lang="en-US" baseline="0" dirty="0" smtClean="0"/>
              <a:t>In other words, these companies should be able to develop software not only for one unique model of mobile phone, but rather for different variants of a mobile phone.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Managing the increasing diversity of software intensive systems is obviously a difficult engineering challenge. </a:t>
            </a:r>
          </a:p>
          <a:p>
            <a:r>
              <a:rPr lang="en-US" baseline="0" dirty="0" smtClean="0"/>
              <a:t>A general approach consists in using high level abstractions (models, specifications) to tackle the complexity and diversity of software intensive systems. With a model, software engineers can more easily and efficiently formalize the properties expected from a given system and automatically reason about these properties. These models can also be used to automatically generate software variants at a higher level of abstraction.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Generally, due to the complexity and diversity of software intensive systems, using one specification or one model is neither adequate nor feasible. A multiplicity of models are rather used. </a:t>
            </a:r>
          </a:p>
          <a:p>
            <a:r>
              <a:rPr lang="en-US" baseline="0" dirty="0" smtClean="0"/>
              <a:t>If we consider the software of a mobile phone, we have to specify different concerns: the operating system, the hardware components of the device, the security of the applications, etc.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want to handle the diversity of products, a multiplicity of variability models is used.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By software intensive systems, I mean systems that make extensive use of software. </a:t>
            </a:r>
          </a:p>
          <a:p>
            <a:r>
              <a:rPr lang="en-US" baseline="0" dirty="0" smtClean="0"/>
              <a:t>There are plenty of examples, and, for the sake of simplicity, I will take a well known example of a software intensive system, a mobile phone (also called smart phone).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2’30</a:t>
            </a:r>
          </a:p>
          <a:p>
            <a:r>
              <a:rPr lang="en-US" dirty="0" smtClean="0"/>
              <a:t>TODO: need a human + automated + precise</a:t>
            </a:r>
          </a:p>
          <a:p>
            <a:endParaRPr lang="en-US" dirty="0" smtClean="0"/>
          </a:p>
          <a:p>
            <a:r>
              <a:rPr lang="en-US" dirty="0" smtClean="0"/>
              <a:t>Zoom the upper part and then reduce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Principle</a:t>
            </a:r>
            <a:r>
              <a:rPr lang="en-US" baseline="0" dirty="0" smtClean="0"/>
              <a:t> widely used in industry</a:t>
            </a:r>
          </a:p>
          <a:p>
            <a:r>
              <a:rPr lang="en-US" baseline="0" dirty="0" smtClean="0"/>
              <a:t>Large product lines of elements </a:t>
            </a:r>
          </a:p>
          <a:p>
            <a:r>
              <a:rPr lang="en-US" baseline="0" dirty="0" smtClean="0"/>
              <a:t>CARS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Creation and Maintenance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need formalisms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Complex in size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Nowadays there are a variety of descriptions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Provision of operators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+ merge / slice (notation)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Language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Applications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47BADE-CA5E-5942-86C6-182CE130575F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44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us take</a:t>
            </a:r>
            <a:r>
              <a:rPr lang="en-US" baseline="0" dirty="0" smtClean="0"/>
              <a:t> again a simple but intuitive example. </a:t>
            </a:r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</a:t>
            </a:r>
            <a:r>
              <a:rPr lang="en-US" dirty="0" smtClean="0"/>
              <a:t>the automotive industry, </a:t>
            </a:r>
            <a:r>
              <a:rPr lang="en-US" baseline="0" dirty="0" smtClean="0"/>
              <a:t>a</a:t>
            </a:r>
            <a:r>
              <a:rPr lang="en-US" dirty="0" smtClean="0"/>
              <a:t>ssembly lines</a:t>
            </a:r>
            <a:r>
              <a:rPr lang="en-US" baseline="0" dirty="0" smtClean="0"/>
              <a:t> are used to massively p</a:t>
            </a:r>
            <a:r>
              <a:rPr lang="en-US" dirty="0" smtClean="0"/>
              <a:t>roduce</a:t>
            </a:r>
            <a:r>
              <a:rPr lang="en-US" baseline="0" dirty="0" smtClean="0"/>
              <a:t> cars, </a:t>
            </a:r>
            <a:r>
              <a:rPr lang="en-US" dirty="0" smtClean="0"/>
              <a:t>much faster than with handcrafting-type methods. </a:t>
            </a:r>
          </a:p>
          <a:p>
            <a:r>
              <a:rPr lang="en-US" baseline="0" dirty="0" smtClean="0"/>
              <a:t>Mass customization is achieved to offer a variety of car models to various customers that can choose between different sizes, types, colors, qualities or prices. </a:t>
            </a:r>
          </a:p>
          <a:p>
            <a:r>
              <a:rPr lang="en-US" baseline="0" dirty="0" smtClean="0"/>
              <a:t>Basically the automotive industry designs, develops and sells “product lines”.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analogy with the</a:t>
            </a:r>
            <a:r>
              <a:rPr lang="en-US" baseline="0" dirty="0" smtClean="0"/>
              <a:t> product lines of automotive industry, there are software product lines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TODO: change the pictures (VS + Medical imaging domain)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State that “mobile phone” is just an example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systems.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 scope de la </a:t>
            </a:r>
            <a:r>
              <a:rPr lang="en-US" baseline="0" dirty="0" err="1" smtClean="0"/>
              <a:t>thèse</a:t>
            </a:r>
            <a:r>
              <a:rPr lang="en-US" baseline="0" dirty="0" smtClean="0"/>
              <a:t>, et ne pas dire “on ne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parler</a:t>
            </a:r>
            <a:r>
              <a:rPr lang="en-US" baseline="0" dirty="0" smtClean="0"/>
              <a:t> de….”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 scope de la </a:t>
            </a:r>
            <a:r>
              <a:rPr lang="en-US" baseline="0" dirty="0" err="1" smtClean="0"/>
              <a:t>thèse</a:t>
            </a:r>
            <a:r>
              <a:rPr lang="en-US" baseline="0" dirty="0" smtClean="0"/>
              <a:t>, et ne pas dire “on ne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pas </a:t>
            </a:r>
            <a:r>
              <a:rPr lang="en-US" baseline="0" dirty="0" err="1" smtClean="0"/>
              <a:t>parler</a:t>
            </a:r>
            <a:r>
              <a:rPr lang="en-US" baseline="0" dirty="0" smtClean="0"/>
              <a:t> de….”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i="1" dirty="0" smtClean="0"/>
              <a:t>template method</a:t>
            </a:r>
            <a:r>
              <a:rPr lang="en-US" dirty="0" smtClean="0"/>
              <a:t> defines the </a:t>
            </a:r>
            <a:r>
              <a:rPr lang="en-US" dirty="0" smtClean="0">
                <a:hlinkClick r:id="rId3" tooltip="Program skeleton"/>
              </a:rPr>
              <a:t>program skeleton</a:t>
            </a:r>
            <a:r>
              <a:rPr lang="en-US" dirty="0" smtClean="0"/>
              <a:t> of an </a:t>
            </a:r>
            <a:r>
              <a:rPr lang="en-US" dirty="0" smtClean="0">
                <a:hlinkClick r:id="rId4" tooltip="Algorithm"/>
              </a:rPr>
              <a:t>algorithm</a:t>
            </a:r>
            <a:r>
              <a:rPr lang="en-US" dirty="0" smtClean="0"/>
              <a:t>. One or more of the algorithm steps can be overridden by subclasses to allow differing behaviors while ensuring that the overarching algorithm is still followed.</a:t>
            </a:r>
          </a:p>
          <a:p>
            <a:r>
              <a:rPr lang="en-US" dirty="0" smtClean="0"/>
              <a:t>In object-oriented programming, first a class is created that provides the basic steps of an </a:t>
            </a:r>
            <a:r>
              <a:rPr lang="en-US" dirty="0" smtClean="0">
                <a:hlinkClick r:id="rId5" tooltip="Algorithm design"/>
              </a:rPr>
              <a:t>algorithm design</a:t>
            </a:r>
            <a:r>
              <a:rPr lang="en-US" dirty="0" smtClean="0"/>
              <a:t>. These steps are implemented using </a:t>
            </a:r>
            <a:r>
              <a:rPr lang="en-US" dirty="0" smtClean="0">
                <a:hlinkClick r:id="rId6" tooltip="Abstract method"/>
              </a:rPr>
              <a:t>abstract methods</a:t>
            </a:r>
            <a:r>
              <a:rPr lang="en-US" dirty="0" smtClean="0"/>
              <a:t>. Later on, subclasses change the abstract methods to implement real actions. Thus the general algorithm is saved in one place but the concrete steps may be changed by the subclasses.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5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Or-group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Or-group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Basée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modèles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Or-group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excerpt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medical imaging analysis domain…… (justify)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feature models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 model is a hierarchy of features with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variabilty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purpose of the hierarchy is to organize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 into multiple levels of increasing detail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deﬁnes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the allowed combinations of features 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Variability in a feature model is expressed through different mechanisms.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describes a set of valid feature combinations.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analogy with the</a:t>
            </a:r>
            <a:r>
              <a:rPr lang="en-US" baseline="0" dirty="0" smtClean="0"/>
              <a:t> product lines of automotive industry, there are software product lines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TODO: change the pictures (VS + Medical imaging domain)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State that “mobile phone” is just an example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Software systems.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Elle désigne le processus historique du XIX</a:t>
            </a:r>
            <a:r>
              <a:rPr lang="fr-FR" baseline="30000" dirty="0" smtClean="0"/>
              <a:t>e</a:t>
            </a:r>
            <a:r>
              <a:rPr lang="fr-FR" dirty="0" smtClean="0"/>
              <a:t> siècle qui se caractérise par le passage d'une société à dominante agraire et artisanale à une société </a:t>
            </a:r>
            <a:r>
              <a:rPr lang="fr-FR" dirty="0" smtClean="0">
                <a:hlinkClick r:id="rId3" tooltip="Commerciale"/>
              </a:rPr>
              <a:t>commerciale</a:t>
            </a:r>
            <a:r>
              <a:rPr lang="fr-FR" dirty="0" smtClean="0"/>
              <a:t> et </a:t>
            </a:r>
            <a:r>
              <a:rPr lang="fr-FR" dirty="0" smtClean="0">
                <a:hlinkClick r:id="rId4" tooltip="Industrielle"/>
              </a:rPr>
              <a:t>industrielle</a:t>
            </a:r>
            <a:r>
              <a:rPr lang="fr-FR" dirty="0" smtClean="0"/>
              <a:t>. Cette transformation a affecté profondément l'</a:t>
            </a:r>
            <a:r>
              <a:rPr lang="fr-FR" dirty="0" smtClean="0">
                <a:hlinkClick r:id="rId5" tooltip="Agriculture"/>
              </a:rPr>
              <a:t>agriculture</a:t>
            </a:r>
            <a:r>
              <a:rPr lang="fr-FR" dirty="0" smtClean="0"/>
              <a:t>, l'</a:t>
            </a:r>
            <a:r>
              <a:rPr lang="fr-FR" dirty="0" smtClean="0">
                <a:hlinkClick r:id="rId6" tooltip="Économie"/>
              </a:rPr>
              <a:t>économie</a:t>
            </a:r>
            <a:r>
              <a:rPr lang="fr-FR" dirty="0" smtClean="0"/>
              <a:t>, la </a:t>
            </a:r>
            <a:r>
              <a:rPr lang="fr-FR" dirty="0" smtClean="0">
                <a:hlinkClick r:id="rId7" tooltip="Politique"/>
              </a:rPr>
              <a:t>politique</a:t>
            </a:r>
            <a:r>
              <a:rPr lang="fr-FR" dirty="0" smtClean="0"/>
              <a:t>, la </a:t>
            </a:r>
            <a:r>
              <a:rPr lang="fr-FR" dirty="0" smtClean="0">
                <a:hlinkClick r:id="rId8" tooltip="Société"/>
              </a:rPr>
              <a:t>société</a:t>
            </a:r>
            <a:r>
              <a:rPr lang="fr-FR" dirty="0" smtClean="0"/>
              <a:t> et l'</a:t>
            </a:r>
            <a:r>
              <a:rPr lang="fr-FR" dirty="0" smtClean="0">
                <a:hlinkClick r:id="rId9" tooltip="Environnement"/>
              </a:rPr>
              <a:t>environnement</a:t>
            </a:r>
            <a:r>
              <a:rPr lang="fr-FR" dirty="0" smtClean="0"/>
              <a:t> du </a:t>
            </a:r>
            <a:r>
              <a:rPr lang="fr-FR" dirty="0" smtClean="0">
                <a:hlinkClick r:id="rId10" tooltip="Époque contemporaine"/>
              </a:rPr>
              <a:t>monde contemporain</a:t>
            </a:r>
            <a:r>
              <a:rPr lang="fr-FR" dirty="0" smtClean="0"/>
              <a:t>. </a:t>
            </a:r>
          </a:p>
          <a:p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science et la technique font de très grands progrès. On construit d’immenses usines dans lesquelles travaillent des centaines d’ouvriers. Les machines se perfectionnent.</a:t>
            </a:r>
            <a:endParaRPr lang="fr-FR" b="1" dirty="0" smtClean="0">
              <a:hlinkClick r:id="rId11" tooltip="Rationalisation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hlinkClick r:id="rId11" tooltip="Rationalisation"/>
              </a:rPr>
              <a:t>rationalisation</a:t>
            </a:r>
            <a:r>
              <a:rPr lang="fr-FR" b="1" dirty="0" smtClean="0"/>
              <a:t> du processus productif</a:t>
            </a:r>
          </a:p>
          <a:p>
            <a:endParaRPr lang="en-US" dirty="0" smtClean="0"/>
          </a:p>
          <a:p>
            <a:r>
              <a:rPr lang="en-US" dirty="0" err="1" smtClean="0"/>
              <a:t>Batteuse</a:t>
            </a:r>
            <a:endParaRPr lang="en-US" dirty="0" smtClean="0"/>
          </a:p>
          <a:p>
            <a:endParaRPr lang="en-US" dirty="0" smtClean="0"/>
          </a:p>
          <a:p>
            <a:r>
              <a:rPr lang="fr-FR" dirty="0" smtClean="0"/>
              <a:t>Les premiers espaces à s'être industrialisés sont la </a:t>
            </a:r>
            <a:r>
              <a:rPr lang="fr-FR" dirty="0" smtClean="0">
                <a:hlinkClick r:id="rId12" tooltip="Grande-Bretagne"/>
              </a:rPr>
              <a:t>Grande-Bretagne</a:t>
            </a:r>
            <a:r>
              <a:rPr lang="fr-FR" dirty="0" smtClean="0"/>
              <a:t> à la fin du XVIII</a:t>
            </a:r>
            <a:r>
              <a:rPr lang="fr-FR" baseline="30000" dirty="0" smtClean="0"/>
              <a:t>e</a:t>
            </a:r>
            <a:r>
              <a:rPr lang="fr-FR" dirty="0" smtClean="0"/>
              <a:t> siècle, puis la </a:t>
            </a:r>
            <a:r>
              <a:rPr lang="fr-FR" dirty="0" smtClean="0">
                <a:hlinkClick r:id="rId13" tooltip="France"/>
              </a:rPr>
              <a:t>France</a:t>
            </a:r>
            <a:r>
              <a:rPr lang="fr-FR" dirty="0" smtClean="0"/>
              <a:t> au début du XIX</a:t>
            </a:r>
            <a:r>
              <a:rPr lang="fr-FR" baseline="30000" dirty="0" smtClean="0"/>
              <a:t>e</a:t>
            </a:r>
            <a:r>
              <a:rPr lang="fr-FR" dirty="0" smtClean="0"/>
              <a:t> siècle : ce sont les pays de la première vague</a:t>
            </a:r>
          </a:p>
          <a:p>
            <a:endParaRPr lang="fr-FR" dirty="0" smtClean="0"/>
          </a:p>
          <a:p>
            <a:r>
              <a:rPr lang="fr-FR" dirty="0" smtClean="0"/>
              <a:t>Ford: avec le </a:t>
            </a:r>
            <a:r>
              <a:rPr lang="fr-FR" dirty="0" smtClean="0">
                <a:hlinkClick r:id="rId14" tooltip="Fordisme"/>
              </a:rPr>
              <a:t>fordisme</a:t>
            </a:r>
            <a:r>
              <a:rPr lang="fr-FR" dirty="0" smtClean="0"/>
              <a:t>, introduit le </a:t>
            </a:r>
            <a:r>
              <a:rPr lang="fr-FR" dirty="0" smtClean="0">
                <a:hlinkClick r:id="rId15" tooltip="Tapis roulant"/>
              </a:rPr>
              <a:t>tapis roulant</a:t>
            </a:r>
            <a:r>
              <a:rPr lang="fr-FR" dirty="0" smtClean="0"/>
              <a:t> dans les chaînes de montage, pour acheminer les pièces et éviter les déplacements inutiles des ouvriers spécialisés.</a:t>
            </a:r>
          </a:p>
          <a:p>
            <a:endParaRPr lang="fr-FR" dirty="0" smtClean="0"/>
          </a:p>
          <a:p>
            <a:r>
              <a:rPr lang="fr-FR" dirty="0" smtClean="0"/>
              <a:t>nouvelle organisation du travail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14E3-385E-44AC-A764-7BCB69809B8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1B009C-5F17-1249-B510-08153ED52B55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27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6EB2A4-ADFE-2F4E-A632-974370E30B0C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28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5CC32A-1693-8144-BB20-3765F0D5CB9B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29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38F82A-97E3-384E-8149-440085E9643D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30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defTabSz="449885" eaLnBrk="0" hangingPunct="0"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321227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743269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165310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587351" indent="-211021" defTabSz="44988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18" algn="l"/>
                <a:tab pos="1447836" algn="l"/>
                <a:tab pos="2171754" algn="l"/>
                <a:tab pos="2895672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E4009D-EC75-1047-892E-5CE8A0D8A3F3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/>
              <a:t>33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0266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31" tIns="45716" rIns="91431" bIns="45716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672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559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299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127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546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080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040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03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455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30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091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090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98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15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932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62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142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68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27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920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754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547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720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5720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  <a:latin typeface="Calibri"/>
              </a:rPr>
              <a:t>November 5, 2005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CA">
                <a:solidFill>
                  <a:srgbClr val="FFFFFF"/>
                </a:solidFill>
                <a:latin typeface="Calibri"/>
              </a:rPr>
              <a:t>Using Datalog with BDDs</a:t>
            </a:r>
            <a:br>
              <a:rPr lang="en-CA">
                <a:solidFill>
                  <a:srgbClr val="FFFFFF"/>
                </a:solidFill>
                <a:latin typeface="Calibri"/>
              </a:rPr>
            </a:br>
            <a:r>
              <a:rPr lang="en-CA">
                <a:solidFill>
                  <a:srgbClr val="FFFFFF"/>
                </a:solidFill>
                <a:latin typeface="Calibri"/>
              </a:rPr>
              <a:t>for Program Analysis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353354-EE9D-AB48-9586-D0E8345F2C1C}" type="slidenum">
              <a:rPr lang="en-CA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CA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46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747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69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285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592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44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774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52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391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876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91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807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124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343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739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1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677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540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704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021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797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937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307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4166-0A2C-4023-BDEA-096A07CEE15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079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3CDE8-6755-4437-B6F0-3BE9F50B16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28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DAD1-640A-4B46-A5E6-4C09AE3909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95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7C6A-B863-4DFF-8B96-50A8B93594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022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DC38-69B9-4BFC-AD79-1EE90CFA00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739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0F6CA-6952-4BC2-843C-85C1B7FFF0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324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262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6128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964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CFF27-87BA-495E-897F-78D5AF61B0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1299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7075-0FCA-475F-B3C4-0A314788917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59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2B9A-EFD6-4501-B338-A8FDA61EF743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561-9AEA-4238-B6EE-763008BEE146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F2F7-8B01-461A-9323-424194715DBB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/>
              <a:pPr/>
              <a:t>03/12/2014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DA372D0-4294-6149-9A95-13B63501D6E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5BBF3C-7849-F24D-BFA1-CB4EDBF80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35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18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90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3E3D3-509D-4E4A-BB1A-9B82B780E4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4036B-A200-45AA-875A-B4A248F986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00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6124-C021-414F-9EC1-8C44BE187E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03/12/2014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763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7.jpe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2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34.png"/><Relationship Id="rId8" Type="http://schemas.openxmlformats.org/officeDocument/2006/relationships/image" Target="../media/image121.png"/><Relationship Id="rId9" Type="http://schemas.openxmlformats.org/officeDocument/2006/relationships/image" Target="../media/image134.jpg"/><Relationship Id="rId10" Type="http://schemas.openxmlformats.org/officeDocument/2006/relationships/image" Target="../media/image135.jpg"/><Relationship Id="rId11" Type="http://schemas.openxmlformats.org/officeDocument/2006/relationships/image" Target="../media/image136.em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e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jpe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2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openxmlformats.org/officeDocument/2006/relationships/image" Target="../media/image71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4" Type="http://schemas.openxmlformats.org/officeDocument/2006/relationships/image" Target="../media/image142.png"/><Relationship Id="rId5" Type="http://schemas.openxmlformats.org/officeDocument/2006/relationships/image" Target="../media/image138.png"/><Relationship Id="rId6" Type="http://schemas.openxmlformats.org/officeDocument/2006/relationships/image" Target="../media/image67.png"/><Relationship Id="rId7" Type="http://schemas.openxmlformats.org/officeDocument/2006/relationships/image" Target="../media/image35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44.png"/><Relationship Id="rId5" Type="http://schemas.openxmlformats.org/officeDocument/2006/relationships/image" Target="../media/image142.png"/><Relationship Id="rId6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45.png"/><Relationship Id="rId5" Type="http://schemas.openxmlformats.org/officeDocument/2006/relationships/image" Target="../media/image142.png"/><Relationship Id="rId6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emf"/><Relationship Id="rId5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emf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6" Type="http://schemas.openxmlformats.org/officeDocument/2006/relationships/image" Target="../media/image71.png"/><Relationship Id="rId7" Type="http://schemas.openxmlformats.org/officeDocument/2006/relationships/image" Target="../media/image35.png"/><Relationship Id="rId8" Type="http://schemas.openxmlformats.org/officeDocument/2006/relationships/image" Target="../media/image142.png"/><Relationship Id="rId9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e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1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5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19.png"/><Relationship Id="rId6" Type="http://schemas.openxmlformats.org/officeDocument/2006/relationships/image" Target="../media/image75.png"/><Relationship Id="rId7" Type="http://schemas.openxmlformats.org/officeDocument/2006/relationships/image" Target="../media/image20.png"/><Relationship Id="rId8" Type="http://schemas.openxmlformats.org/officeDocument/2006/relationships/image" Target="../media/image30.jpeg"/><Relationship Id="rId9" Type="http://schemas.openxmlformats.org/officeDocument/2006/relationships/image" Target="../media/image67.png"/><Relationship Id="rId10" Type="http://schemas.openxmlformats.org/officeDocument/2006/relationships/image" Target="../media/image69.png"/><Relationship Id="rId11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57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2.jpeg"/><Relationship Id="rId5" Type="http://schemas.openxmlformats.org/officeDocument/2006/relationships/image" Target="../media/image66.png"/><Relationship Id="rId6" Type="http://schemas.openxmlformats.org/officeDocument/2006/relationships/image" Target="../media/image30.jpe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75.png"/><Relationship Id="rId13" Type="http://schemas.openxmlformats.org/officeDocument/2006/relationships/image" Target="../media/image20.png"/><Relationship Id="rId1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57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Relationship Id="rId3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03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20" Type="http://schemas.openxmlformats.org/officeDocument/2006/relationships/image" Target="../media/image72.png"/><Relationship Id="rId21" Type="http://schemas.openxmlformats.org/officeDocument/2006/relationships/image" Target="../media/image73.png"/><Relationship Id="rId22" Type="http://schemas.openxmlformats.org/officeDocument/2006/relationships/image" Target="../media/image74.png"/><Relationship Id="rId10" Type="http://schemas.openxmlformats.org/officeDocument/2006/relationships/image" Target="../media/image11.jpeg"/><Relationship Id="rId11" Type="http://schemas.openxmlformats.org/officeDocument/2006/relationships/image" Target="../media/image20.png"/><Relationship Id="rId12" Type="http://schemas.openxmlformats.org/officeDocument/2006/relationships/image" Target="../media/image115.png"/><Relationship Id="rId13" Type="http://schemas.openxmlformats.org/officeDocument/2006/relationships/image" Target="../media/image116.tiff"/><Relationship Id="rId14" Type="http://schemas.openxmlformats.org/officeDocument/2006/relationships/image" Target="../media/image117.tiff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67.pn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21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52536" y="-531440"/>
            <a:ext cx="9577064" cy="2592288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Model-based </a:t>
            </a:r>
            <a:br>
              <a:rPr 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Software Product Lines </a:t>
            </a:r>
            <a:br>
              <a:rPr lang="en-US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Overview and Principles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Sous-titre 2"/>
          <p:cNvSpPr txBox="1">
            <a:spLocks/>
          </p:cNvSpPr>
          <p:nvPr/>
        </p:nvSpPr>
        <p:spPr>
          <a:xfrm>
            <a:off x="467544" y="4365104"/>
            <a:ext cx="814393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Mathieu Acher</a:t>
            </a:r>
          </a:p>
          <a:p>
            <a:r>
              <a:rPr lang="en-US" sz="2000" dirty="0" smtClean="0"/>
              <a:t>Maître de </a:t>
            </a:r>
            <a:r>
              <a:rPr lang="en-US" sz="2000" dirty="0" err="1" smtClean="0"/>
              <a:t>Conférences</a:t>
            </a:r>
            <a:endParaRPr lang="en-US" sz="2000" dirty="0" smtClean="0"/>
          </a:p>
          <a:p>
            <a:r>
              <a:rPr lang="en-US" sz="2000" dirty="0" err="1" smtClean="0"/>
              <a:t>mathieu.acher@irisa.fr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800" dirty="0" smtClean="0"/>
          </a:p>
        </p:txBody>
      </p:sp>
      <p:pic>
        <p:nvPicPr>
          <p:cNvPr id="22" name="Picture 5" descr="logoUR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45494"/>
            <a:ext cx="2478274" cy="1008112"/>
          </a:xfrm>
          <a:prstGeom prst="rect">
            <a:avLst/>
          </a:prstGeom>
        </p:spPr>
      </p:pic>
      <p:pic>
        <p:nvPicPr>
          <p:cNvPr id="23" name="Picture 4" descr="isticFR2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19" y="5661248"/>
            <a:ext cx="3355381" cy="11967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5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 descr="Capture d’écran 2012-10-22 à 23.3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7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Z:\mathieuacher sur mon Mac\Desktop\PhDPresentationResources\poorC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FDB-F62C-4A30-B29E-1164F362D52A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2428860" y="2500306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Unused flexibility</a:t>
            </a:r>
          </a:p>
        </p:txBody>
      </p:sp>
    </p:spTree>
    <p:extLst>
      <p:ext uri="{BB962C8B-B14F-4D97-AF65-F5344CB8AC3E}">
        <p14:creationId xmlns:p14="http://schemas.microsoft.com/office/powerpoint/2010/main" val="321226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11EFDB-F62C-4A30-B29E-1164F362D5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 7" descr="weird_car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" y="-33968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756592" y="5517232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prstClr val="white"/>
                </a:solidFill>
                <a:latin typeface="Calibri"/>
              </a:rPr>
              <a:t>Illegal variant</a:t>
            </a:r>
          </a:p>
        </p:txBody>
      </p:sp>
    </p:spTree>
    <p:extLst>
      <p:ext uri="{BB962C8B-B14F-4D97-AF65-F5344CB8AC3E}">
        <p14:creationId xmlns:p14="http://schemas.microsoft.com/office/powerpoint/2010/main" val="147394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ture d’écran 2012-02-08 à 11.0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646153" cy="4680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20" y="6237312"/>
            <a:ext cx="2127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FF6600"/>
                </a:solidFill>
              </a:rPr>
              <a:t>Czarnecki</a:t>
            </a:r>
            <a:r>
              <a:rPr lang="en-US" sz="1400" b="1" i="1" dirty="0" smtClean="0">
                <a:solidFill>
                  <a:srgbClr val="FF6600"/>
                </a:solidFill>
              </a:rPr>
              <a:t> et al. (GPCE’05)  </a:t>
            </a:r>
            <a:endParaRPr lang="en-US" sz="1400" b="1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0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5656" y="1844824"/>
            <a:ext cx="61096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nl-BE" sz="8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Feature Models</a:t>
            </a:r>
            <a:endParaRPr lang="nl-BE" sz="8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69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27584" y="2348880"/>
            <a:ext cx="184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Variability Model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460" y="0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568" y="5013176"/>
            <a:ext cx="25144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Configuration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7504" y="3861048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619672" y="2852936"/>
            <a:ext cx="0" cy="864096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3419872" y="0"/>
            <a:ext cx="5323286" cy="6713984"/>
            <a:chOff x="3419872" y="0"/>
            <a:chExt cx="5323286" cy="67139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008" y="0"/>
              <a:ext cx="3937338" cy="2344815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3419872" y="1484784"/>
              <a:ext cx="1080120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76056" y="2348880"/>
              <a:ext cx="366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prstClr val="black"/>
                  </a:solidFill>
                  <a:latin typeface="Calibri"/>
                </a:rPr>
                <a:t>Domain Artefacts (</a:t>
              </a:r>
              <a:r>
                <a:rPr lang="fr-FR" b="1" dirty="0" err="1" smtClean="0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fr-FR" b="1" dirty="0" smtClean="0">
                  <a:solidFill>
                    <a:prstClr val="black"/>
                  </a:solidFill>
                  <a:latin typeface="Calibri"/>
                </a:rPr>
                <a:t>., source code)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491880" y="5373216"/>
              <a:ext cx="1584176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32240" y="2780928"/>
              <a:ext cx="0" cy="1152128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572000" y="0"/>
              <a:ext cx="4104456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4" y="4005064"/>
              <a:ext cx="2520280" cy="2243050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5220072" y="3933056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12160" y="6165304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Software Generator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244408" y="5338564"/>
            <a:ext cx="1049207" cy="1512168"/>
            <a:chOff x="8635361" y="3429000"/>
            <a:chExt cx="1049207" cy="1512168"/>
          </a:xfrm>
        </p:grpSpPr>
        <p:pic>
          <p:nvPicPr>
            <p:cNvPr id="64" name="Picture 3" descr="Z:\mathieuacher sur mon Mac\Desktop\PhDPresentationResources\1_18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0" y="4005064"/>
              <a:ext cx="540568" cy="650488"/>
            </a:xfrm>
            <a:prstGeom prst="rect">
              <a:avLst/>
            </a:prstGeom>
            <a:noFill/>
          </p:spPr>
        </p:pic>
        <p:pic>
          <p:nvPicPr>
            <p:cNvPr id="65" name="Picture 4" descr="Z:\mathieuacher sur mon Mac\Desktop\PhDPresentationResources\01_quickview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76456" y="3429000"/>
              <a:ext cx="658241" cy="792088"/>
            </a:xfrm>
            <a:prstGeom prst="rect">
              <a:avLst/>
            </a:prstGeom>
            <a:noFill/>
          </p:spPr>
        </p:pic>
        <p:pic>
          <p:nvPicPr>
            <p:cNvPr id="66" name="Picture 7" descr="Z:\mathieuacher sur mon Mac\Desktop\PhDPresentationResources\SGH-T95ZKATMB_1_170_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35361" y="4293096"/>
              <a:ext cx="538559" cy="648072"/>
            </a:xfrm>
            <a:prstGeom prst="rect">
              <a:avLst/>
            </a:prstGeom>
            <a:noFill/>
          </p:spPr>
        </p:pic>
      </p:grpSp>
      <p:sp>
        <p:nvSpPr>
          <p:cNvPr id="69" name="Rectangle 68"/>
          <p:cNvSpPr/>
          <p:nvPr/>
        </p:nvSpPr>
        <p:spPr>
          <a:xfrm>
            <a:off x="251520" y="3933056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0" y="3789040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99792" y="2060848"/>
            <a:ext cx="48600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/>
              </a:rPr>
              <a:t>Modeling variability 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/>
              </a:rPr>
              <a:t>is crucial</a:t>
            </a:r>
            <a:endParaRPr lang="en-US" sz="5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936"/>
            <a:ext cx="2088232" cy="23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"/>
          <p:cNvSpPr txBox="1">
            <a:spLocks noChangeArrowheads="1"/>
          </p:cNvSpPr>
          <p:nvPr/>
        </p:nvSpPr>
        <p:spPr bwMode="auto">
          <a:xfrm>
            <a:off x="539552" y="4077072"/>
            <a:ext cx="16561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5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47" name="Multiply 9"/>
          <p:cNvSpPr/>
          <p:nvPr/>
        </p:nvSpPr>
        <p:spPr>
          <a:xfrm>
            <a:off x="2339752" y="5733256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1619672" y="4221088"/>
            <a:ext cx="16561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5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50" name="Multiply 9"/>
          <p:cNvSpPr/>
          <p:nvPr/>
        </p:nvSpPr>
        <p:spPr>
          <a:xfrm>
            <a:off x="827584" y="5805264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0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Z:\mathieuacher sur mon Mac\Desktop\PhDPresentationResources\poorC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FDB-F62C-4A30-B29E-1164F362D5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71800" y="404664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prstClr val="white"/>
                </a:solidFill>
                <a:latin typeface="Calibri"/>
              </a:rPr>
              <a:t>Unused flexibility</a:t>
            </a:r>
          </a:p>
        </p:txBody>
      </p:sp>
    </p:spTree>
    <p:extLst>
      <p:ext uri="{BB962C8B-B14F-4D97-AF65-F5344CB8AC3E}">
        <p14:creationId xmlns:p14="http://schemas.microsoft.com/office/powerpoint/2010/main" val="229785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11EFDB-F62C-4A30-B29E-1164F362D5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 7" descr="weird_car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" y="-33968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756592" y="5517232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prstClr val="white"/>
                </a:solidFill>
                <a:latin typeface="Calibri"/>
              </a:rPr>
              <a:t>Illegal variant</a:t>
            </a:r>
          </a:p>
        </p:txBody>
      </p:sp>
    </p:spTree>
    <p:extLst>
      <p:ext uri="{BB962C8B-B14F-4D97-AF65-F5344CB8AC3E}">
        <p14:creationId xmlns:p14="http://schemas.microsoft.com/office/powerpoint/2010/main" val="53311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6721475"/>
          </a:xfrm>
        </p:spPr>
        <p:txBody>
          <a:bodyPr>
            <a:normAutofit fontScale="90000"/>
          </a:bodyPr>
          <a:lstStyle/>
          <a:p>
            <a:pPr algn="l"/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7300" b="1" dirty="0" err="1" smtClean="0">
                <a:solidFill>
                  <a:srgbClr val="558ED5"/>
                </a:solidFill>
              </a:rPr>
              <a:t>Feature</a:t>
            </a:r>
            <a:r>
              <a:rPr lang="fr-FR" sz="7300" b="1" dirty="0" smtClean="0">
                <a:solidFill>
                  <a:srgbClr val="558ED5"/>
                </a:solidFill>
              </a:rPr>
              <a:t> Model</a:t>
            </a:r>
            <a:br>
              <a:rPr lang="fr-FR" sz="7300" b="1" dirty="0" smtClean="0">
                <a:solidFill>
                  <a:srgbClr val="558ED5"/>
                </a:solidFill>
              </a:rPr>
            </a:br>
            <a:r>
              <a:rPr lang="fr-FR" sz="5300" b="1" dirty="0">
                <a:solidFill>
                  <a:srgbClr val="558ED5"/>
                </a:solidFill>
              </a:rPr>
              <a:t/>
            </a:r>
            <a:br>
              <a:rPr lang="fr-FR" sz="5300" b="1" dirty="0">
                <a:solidFill>
                  <a:srgbClr val="558ED5"/>
                </a:solidFill>
              </a:rPr>
            </a:br>
            <a:r>
              <a:rPr lang="fr-FR" sz="4800" b="1" dirty="0" smtClean="0"/>
              <a:t>Communicative</a:t>
            </a:r>
            <a:br>
              <a:rPr lang="fr-FR" sz="4800" b="1" dirty="0" smtClean="0"/>
            </a:br>
            <a:r>
              <a:rPr lang="fr-FR" sz="4800" b="1" dirty="0" smtClean="0"/>
              <a:t/>
            </a:r>
            <a:br>
              <a:rPr lang="fr-FR" sz="4800" b="1" dirty="0" smtClean="0"/>
            </a:br>
            <a:r>
              <a:rPr lang="fr-FR" sz="4800" b="1" dirty="0" err="1"/>
              <a:t>A</a:t>
            </a:r>
            <a:r>
              <a:rPr lang="fr-FR" sz="4800" b="1" dirty="0" err="1" smtClean="0"/>
              <a:t>nalytic</a:t>
            </a:r>
            <a:r>
              <a:rPr lang="fr-FR" sz="4800" b="1" dirty="0" smtClean="0"/>
              <a:t/>
            </a:r>
            <a:br>
              <a:rPr lang="fr-FR" sz="4800" b="1" dirty="0" smtClean="0"/>
            </a:br>
            <a:r>
              <a:rPr lang="fr-FR" sz="4800" b="1" dirty="0"/>
              <a:t/>
            </a:r>
            <a:br>
              <a:rPr lang="fr-FR" sz="4800" b="1" dirty="0"/>
            </a:br>
            <a:r>
              <a:rPr lang="fr-FR" sz="4800" b="1" dirty="0" err="1"/>
              <a:t>G</a:t>
            </a:r>
            <a:r>
              <a:rPr lang="fr-FR" sz="4800" b="1" dirty="0" err="1" smtClean="0"/>
              <a:t>enerative</a:t>
            </a:r>
            <a:r>
              <a:rPr lang="fr-FR" sz="4800" b="1" dirty="0" smtClean="0"/>
              <a:t/>
            </a:r>
            <a:br>
              <a:rPr lang="fr-FR" sz="4800" b="1" dirty="0" smtClean="0"/>
            </a:br>
            <a:endParaRPr lang="fr-FR" sz="48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4572000" y="4106434"/>
            <a:ext cx="2654070" cy="2764361"/>
            <a:chOff x="-31409" y="-1323975"/>
            <a:chExt cx="8924584" cy="9361488"/>
          </a:xfrm>
        </p:grpSpPr>
        <p:sp>
          <p:nvSpPr>
            <p:cNvPr id="6" name="Rectangle 5"/>
            <p:cNvSpPr/>
            <p:nvPr/>
          </p:nvSpPr>
          <p:spPr>
            <a:xfrm>
              <a:off x="5940425" y="2600325"/>
              <a:ext cx="2952750" cy="1584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40425" y="4527550"/>
              <a:ext cx="2952750" cy="1584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40425" y="674688"/>
              <a:ext cx="2952750" cy="1584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0425" y="-1250950"/>
              <a:ext cx="2952750" cy="1584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40425" y="6453188"/>
              <a:ext cx="2952750" cy="1584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ight Arrow 18"/>
            <p:cNvSpPr>
              <a:spLocks noChangeArrowheads="1"/>
            </p:cNvSpPr>
            <p:nvPr/>
          </p:nvSpPr>
          <p:spPr bwMode="auto">
            <a:xfrm rot="-1018207">
              <a:off x="3770313" y="1998663"/>
              <a:ext cx="1439862" cy="56832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ight Arrow 19"/>
            <p:cNvSpPr>
              <a:spLocks noChangeArrowheads="1"/>
            </p:cNvSpPr>
            <p:nvPr/>
          </p:nvSpPr>
          <p:spPr bwMode="auto">
            <a:xfrm>
              <a:off x="3851275" y="3186113"/>
              <a:ext cx="1441450" cy="56991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Arrow 20"/>
            <p:cNvSpPr>
              <a:spLocks noChangeArrowheads="1"/>
            </p:cNvSpPr>
            <p:nvPr/>
          </p:nvSpPr>
          <p:spPr bwMode="auto">
            <a:xfrm rot="1018207" flipV="1">
              <a:off x="3687763" y="4362450"/>
              <a:ext cx="1439862" cy="569913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Arrow 21"/>
            <p:cNvSpPr>
              <a:spLocks noChangeArrowheads="1"/>
            </p:cNvSpPr>
            <p:nvPr/>
          </p:nvSpPr>
          <p:spPr bwMode="auto">
            <a:xfrm rot="-1699009">
              <a:off x="3540125" y="1066800"/>
              <a:ext cx="1441450" cy="569913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22"/>
            <p:cNvSpPr>
              <a:spLocks noChangeArrowheads="1"/>
            </p:cNvSpPr>
            <p:nvPr/>
          </p:nvSpPr>
          <p:spPr bwMode="auto">
            <a:xfrm rot="-2557956">
              <a:off x="3062288" y="268288"/>
              <a:ext cx="1439862" cy="569912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Arrow 23"/>
            <p:cNvSpPr>
              <a:spLocks noChangeArrowheads="1"/>
            </p:cNvSpPr>
            <p:nvPr/>
          </p:nvSpPr>
          <p:spPr bwMode="auto">
            <a:xfrm rot="1699009" flipV="1">
              <a:off x="3252788" y="5275263"/>
              <a:ext cx="1439862" cy="569912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ight Arrow 24"/>
            <p:cNvSpPr>
              <a:spLocks noChangeArrowheads="1"/>
            </p:cNvSpPr>
            <p:nvPr/>
          </p:nvSpPr>
          <p:spPr bwMode="auto">
            <a:xfrm rot="2557956" flipV="1">
              <a:off x="2630488" y="5975350"/>
              <a:ext cx="1439862" cy="569913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6940" dir="5400000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3" b="12061"/>
            <a:stretch>
              <a:fillRect/>
            </a:stretch>
          </p:blipFill>
          <p:spPr bwMode="auto">
            <a:xfrm>
              <a:off x="6589713" y="2665413"/>
              <a:ext cx="1844675" cy="143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6524625"/>
              <a:ext cx="1882775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675" y="4551363"/>
              <a:ext cx="1163638" cy="15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758825"/>
              <a:ext cx="1873250" cy="140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550" y="-1323975"/>
              <a:ext cx="2389188" cy="159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409" y="2204864"/>
              <a:ext cx="2952328" cy="3349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3933056"/>
            <a:ext cx="1456340" cy="1296143"/>
          </a:xfrm>
          <a:prstGeom prst="rect">
            <a:avLst/>
          </a:prstGeom>
        </p:spPr>
      </p:pic>
      <p:pic>
        <p:nvPicPr>
          <p:cNvPr id="26" name="Picture 1" descr="customer-loyalty_retention-300x26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132856"/>
            <a:ext cx="1714916" cy="1514844"/>
          </a:xfrm>
          <a:prstGeom prst="rect">
            <a:avLst/>
          </a:prstGeom>
        </p:spPr>
      </p:pic>
      <p:pic>
        <p:nvPicPr>
          <p:cNvPr id="27" name="Picture 1" descr="SoftEngProjec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2033816" cy="1357477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152" y="-26888"/>
            <a:ext cx="2376264" cy="20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2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3" y="44648"/>
            <a:ext cx="8751094" cy="698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42875"/>
            <a:ext cx="8724305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49" y="4526236"/>
            <a:ext cx="455414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50" y="3821906"/>
            <a:ext cx="535781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/>
          </p:cNvSpPr>
          <p:nvPr/>
        </p:nvSpPr>
        <p:spPr bwMode="auto">
          <a:xfrm>
            <a:off x="2360787" y="4533632"/>
            <a:ext cx="928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700" b="1">
                <a:solidFill>
                  <a:srgbClr val="D90B00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excludes</a:t>
            </a:r>
          </a:p>
        </p:txBody>
      </p:sp>
    </p:spTree>
    <p:extLst>
      <p:ext uri="{BB962C8B-B14F-4D97-AF65-F5344CB8AC3E}">
        <p14:creationId xmlns:p14="http://schemas.microsoft.com/office/powerpoint/2010/main" val="40905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" name="Groupe 20"/>
          <p:cNvGrpSpPr/>
          <p:nvPr/>
        </p:nvGrpSpPr>
        <p:grpSpPr>
          <a:xfrm>
            <a:off x="1835696" y="2348880"/>
            <a:ext cx="6643734" cy="2753014"/>
            <a:chOff x="2204373" y="2428844"/>
            <a:chExt cx="6643734" cy="2753014"/>
          </a:xfrm>
        </p:grpSpPr>
        <p:pic>
          <p:nvPicPr>
            <p:cNvPr id="5" name="Picture 2" descr="Z:\mathieuacher sur mon Mac\Desktop\PhDPresentationResources\04_GT-S5830_Front_quickView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04835" y="2428844"/>
              <a:ext cx="3143272" cy="2753014"/>
            </a:xfrm>
            <a:prstGeom prst="rect">
              <a:avLst/>
            </a:prstGeom>
            <a:noFill/>
          </p:spPr>
        </p:pic>
        <p:sp>
          <p:nvSpPr>
            <p:cNvPr id="19" name="Flèche vers le bas 18"/>
            <p:cNvSpPr/>
            <p:nvPr/>
          </p:nvSpPr>
          <p:spPr>
            <a:xfrm rot="16200000">
              <a:off x="4816946" y="2673791"/>
              <a:ext cx="857257" cy="1796123"/>
            </a:xfrm>
            <a:prstGeom prst="downArrow">
              <a:avLst/>
            </a:prstGeom>
            <a:noFill/>
            <a:ln w="539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6835" name="Picture 3" descr="Z:\mathieuacher sur mon Mac\Desktop\PhDPresentationResources\ist2_4610923-binary-code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lum bright="31000" contrast="9000"/>
            </a:blip>
            <a:srcRect/>
            <a:stretch>
              <a:fillRect/>
            </a:stretch>
          </p:blipFill>
          <p:spPr bwMode="auto">
            <a:xfrm>
              <a:off x="2204373" y="2928910"/>
              <a:ext cx="1614505" cy="1210879"/>
            </a:xfrm>
            <a:prstGeom prst="rect">
              <a:avLst/>
            </a:prstGeom>
            <a:noFill/>
          </p:spPr>
        </p:pic>
      </p:grpSp>
      <p:grpSp>
        <p:nvGrpSpPr>
          <p:cNvPr id="3" name="Groupe 16"/>
          <p:cNvGrpSpPr/>
          <p:nvPr/>
        </p:nvGrpSpPr>
        <p:grpSpPr>
          <a:xfrm>
            <a:off x="8172400" y="332656"/>
            <a:ext cx="804106" cy="6192689"/>
            <a:chOff x="0" y="-178051"/>
            <a:chExt cx="1335985" cy="7488671"/>
          </a:xfrm>
        </p:grpSpPr>
        <p:pic>
          <p:nvPicPr>
            <p:cNvPr id="6" name="Picture 3" descr="Z:\mathieuacher sur mon Mac\Desktop\PhDPresentationResources\1_18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084142"/>
              <a:ext cx="1305547" cy="1143454"/>
            </a:xfrm>
            <a:prstGeom prst="rect">
              <a:avLst/>
            </a:prstGeom>
            <a:noFill/>
          </p:spPr>
        </p:pic>
        <p:pic>
          <p:nvPicPr>
            <p:cNvPr id="7" name="Picture 4" descr="Z:\mathieuacher sur mon Mac\Desktop\PhDPresentationResources\01_quickview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992037"/>
              <a:ext cx="1335985" cy="1170113"/>
            </a:xfrm>
            <a:prstGeom prst="rect">
              <a:avLst/>
            </a:prstGeom>
            <a:noFill/>
          </p:spPr>
        </p:pic>
        <p:pic>
          <p:nvPicPr>
            <p:cNvPr id="8" name="Picture 5" descr="Z:\mathieuacher sur mon Mac\Desktop\PhDPresentationResources\01_small_18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332262"/>
              <a:ext cx="1305547" cy="1143456"/>
            </a:xfrm>
            <a:prstGeom prst="rect">
              <a:avLst/>
            </a:prstGeom>
            <a:noFill/>
          </p:spPr>
        </p:pic>
        <p:pic>
          <p:nvPicPr>
            <p:cNvPr id="375813" name="Picture 5" descr="Z:\mathieuacher sur mon Mac\Desktop\PhDPresentationResources\GT-I7500OKABOG-14313-64-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6167162"/>
              <a:ext cx="1305547" cy="1143458"/>
            </a:xfrm>
            <a:prstGeom prst="rect">
              <a:avLst/>
            </a:prstGeom>
            <a:noFill/>
          </p:spPr>
        </p:pic>
        <p:pic>
          <p:nvPicPr>
            <p:cNvPr id="375815" name="Picture 7" descr="Z:\mathieuacher sur mon Mac\Desktop\PhDPresentationResources\SGH-T95ZKATMB_1_170_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-178051"/>
              <a:ext cx="1305547" cy="1143457"/>
            </a:xfrm>
            <a:prstGeom prst="rect">
              <a:avLst/>
            </a:prstGeom>
            <a:noFill/>
          </p:spPr>
        </p:pic>
        <p:pic>
          <p:nvPicPr>
            <p:cNvPr id="375818" name="Picture 10" descr="Z:\mathieuacher sur mon Mac\Desktop\PhDPresentationResources\SGH-I897ZKAATT_1_170_1_1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4736398"/>
              <a:ext cx="1305547" cy="1143456"/>
            </a:xfrm>
            <a:prstGeom prst="rect">
              <a:avLst/>
            </a:prstGeom>
            <a:noFill/>
          </p:spPr>
        </p:pic>
      </p:grpSp>
      <p:grpSp>
        <p:nvGrpSpPr>
          <p:cNvPr id="44" name="Groupe 43"/>
          <p:cNvGrpSpPr/>
          <p:nvPr/>
        </p:nvGrpSpPr>
        <p:grpSpPr>
          <a:xfrm>
            <a:off x="10840" y="332656"/>
            <a:ext cx="1584176" cy="6237312"/>
            <a:chOff x="7640748" y="0"/>
            <a:chExt cx="1717598" cy="6858000"/>
          </a:xfrm>
        </p:grpSpPr>
        <p:pic>
          <p:nvPicPr>
            <p:cNvPr id="37" name="Picture 1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29586" y="0"/>
              <a:ext cx="1214414" cy="1333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5988" name="Picture 4" descr="Z:\mathieuacher sur mon Mac\Desktop\PhDPresentationResources\170px-Android_robot.svg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43834" y="571480"/>
              <a:ext cx="876414" cy="1041386"/>
            </a:xfrm>
            <a:prstGeom prst="rect">
              <a:avLst/>
            </a:prstGeom>
            <a:noFill/>
          </p:spPr>
        </p:pic>
        <p:pic>
          <p:nvPicPr>
            <p:cNvPr id="425990" name="Picture 6" descr="Z:\mathieuacher sur mon Mac\Desktop\PhDPresentationResources\mail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143900" y="4572008"/>
              <a:ext cx="1000100" cy="1004565"/>
            </a:xfrm>
            <a:prstGeom prst="rect">
              <a:avLst/>
            </a:prstGeom>
            <a:noFill/>
          </p:spPr>
        </p:pic>
        <p:pic>
          <p:nvPicPr>
            <p:cNvPr id="425991" name="Picture 7" descr="Z:\mathieuacher sur mon Mac\Desktop\PhDPresentationResources\text-now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064510" y="1643050"/>
              <a:ext cx="1079490" cy="1079490"/>
            </a:xfrm>
            <a:prstGeom prst="rect">
              <a:avLst/>
            </a:prstGeom>
            <a:noFill/>
          </p:spPr>
        </p:pic>
        <p:pic>
          <p:nvPicPr>
            <p:cNvPr id="425992" name="Picture 8" descr="Z:\mathieuacher sur mon Mac\Desktop\PhDPresentationResources\swine_flu_app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001024" y="2786058"/>
              <a:ext cx="1142976" cy="1714464"/>
            </a:xfrm>
            <a:prstGeom prst="rect">
              <a:avLst/>
            </a:prstGeom>
            <a:noFill/>
          </p:spPr>
        </p:pic>
        <p:pic>
          <p:nvPicPr>
            <p:cNvPr id="425993" name="Picture 9" descr="Z:\mathieuacher sur mon Mac\Desktop\PhDPresentationResources\images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40748" y="5715016"/>
              <a:ext cx="1717598" cy="1142984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1547664" y="836712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Software-intensive systems</a:t>
            </a:r>
            <a:endParaRPr lang="en-US" sz="4400" dirty="0"/>
          </a:p>
        </p:txBody>
      </p:sp>
      <p:sp>
        <p:nvSpPr>
          <p:cNvPr id="66" name="ZoneTexte 65"/>
          <p:cNvSpPr txBox="1"/>
          <p:nvPr/>
        </p:nvSpPr>
        <p:spPr>
          <a:xfrm>
            <a:off x="1475656" y="5589240"/>
            <a:ext cx="6759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</a:t>
            </a:r>
            <a:r>
              <a:rPr lang="en-US" sz="4400" dirty="0" smtClean="0"/>
              <a:t>ome in many </a:t>
            </a:r>
            <a:r>
              <a:rPr lang="en-US" sz="4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variants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96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5" y="348258"/>
            <a:ext cx="8822531" cy="601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32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00808"/>
            <a:ext cx="4572000" cy="3672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Feature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Models</a:t>
            </a:r>
            <a:endParaRPr lang="en-US" sz="40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412778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apture d’écran 2012-09-02 à 15.34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3971518" cy="31055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urved Up Arrow 7"/>
          <p:cNvSpPr/>
          <p:nvPr/>
        </p:nvSpPr>
        <p:spPr>
          <a:xfrm>
            <a:off x="2915816" y="5157192"/>
            <a:ext cx="2880320" cy="1152128"/>
          </a:xfrm>
          <a:prstGeom prst="curvedUpArrow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836712"/>
            <a:ext cx="1893190" cy="864006"/>
          </a:xfrm>
          <a:prstGeom prst="rect">
            <a:avLst/>
          </a:prstGeom>
        </p:spPr>
      </p:pic>
      <p:pic>
        <p:nvPicPr>
          <p:cNvPr id="19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569005"/>
            <a:ext cx="1736217" cy="792368"/>
          </a:xfrm>
          <a:prstGeom prst="rect">
            <a:avLst/>
          </a:prstGeom>
        </p:spPr>
      </p:pic>
      <p:pic>
        <p:nvPicPr>
          <p:cNvPr id="20" name="Imag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908720"/>
            <a:ext cx="1735602" cy="7920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4509120"/>
            <a:ext cx="2278112" cy="13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2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Feature Models (Background)</a:t>
            </a: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691680" y="4672786"/>
            <a:ext cx="47880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Hierarchy:</a:t>
            </a:r>
            <a:r>
              <a:rPr lang="en-US" sz="2800" dirty="0" smtClean="0"/>
              <a:t> </a:t>
            </a:r>
            <a:r>
              <a:rPr lang="en-US" sz="2000" dirty="0" smtClean="0"/>
              <a:t>rooted tree </a:t>
            </a:r>
          </a:p>
          <a:p>
            <a:r>
              <a:rPr lang="en-US" sz="2800" b="1" dirty="0" smtClean="0"/>
              <a:t>Variability: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000" dirty="0" smtClean="0"/>
              <a:t>mandatory,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000" dirty="0" smtClean="0"/>
              <a:t>optional,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000" dirty="0" smtClean="0"/>
              <a:t>Groups: exclusive or inclusive features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000" dirty="0" smtClean="0"/>
              <a:t>Cross-tree constraints</a:t>
            </a:r>
            <a:endParaRPr lang="en-US" sz="2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581128"/>
            <a:ext cx="3038003" cy="14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08720"/>
            <a:ext cx="7740352" cy="360040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pture d’écran 2012-09-02 à 15.34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4104456" cy="32095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44" y="2276872"/>
            <a:ext cx="1038356" cy="83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880" y="1412776"/>
            <a:ext cx="710020" cy="3240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224" y="3501008"/>
            <a:ext cx="1296144" cy="771897"/>
          </a:xfrm>
          <a:prstGeom prst="rect">
            <a:avLst/>
          </a:prstGeom>
        </p:spPr>
      </p:pic>
      <p:pic>
        <p:nvPicPr>
          <p:cNvPr id="20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9975" y="1628800"/>
            <a:ext cx="694362" cy="316890"/>
          </a:xfrm>
          <a:prstGeom prst="rect">
            <a:avLst/>
          </a:prstGeom>
        </p:spPr>
      </p:pic>
      <p:pic>
        <p:nvPicPr>
          <p:cNvPr id="21" name="Imag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3860" y="1124744"/>
            <a:ext cx="608588" cy="277745"/>
          </a:xfrm>
          <a:prstGeom prst="rect">
            <a:avLst/>
          </a:prstGeom>
        </p:spPr>
      </p:pic>
      <p:sp>
        <p:nvSpPr>
          <p:cNvPr id="22" name="Curved Up Arrow 21"/>
          <p:cNvSpPr/>
          <p:nvPr/>
        </p:nvSpPr>
        <p:spPr>
          <a:xfrm flipV="1">
            <a:off x="5220072" y="836712"/>
            <a:ext cx="2880320" cy="432048"/>
          </a:xfrm>
          <a:prstGeom prst="curvedUpArrow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8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3573016"/>
            <a:ext cx="91440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Hierarchy + Variability </a:t>
            </a:r>
          </a:p>
          <a:p>
            <a:pPr algn="ctr"/>
            <a:r>
              <a:rPr lang="en-US" sz="2800" b="1" dirty="0" smtClean="0"/>
              <a:t>= </a:t>
            </a:r>
          </a:p>
          <a:p>
            <a:pPr algn="ctr"/>
            <a:r>
              <a:rPr lang="en-US" sz="2800" b="1" dirty="0" smtClean="0"/>
              <a:t>set of valid </a:t>
            </a:r>
            <a:r>
              <a:rPr lang="en-US" sz="2800" b="1" dirty="0"/>
              <a:t>configurations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-2556792" y="-1044872"/>
            <a:ext cx="504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19803"/>
            <a:ext cx="9144000" cy="3553213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6887616" y="-131891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3528" y="558924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 smtClean="0"/>
              <a:t>CarEquipment</a:t>
            </a:r>
            <a:r>
              <a:rPr lang="en-US" dirty="0" smtClean="0"/>
              <a:t>, Comfort, </a:t>
            </a:r>
            <a:r>
              <a:rPr lang="en-US" dirty="0" err="1" smtClean="0"/>
              <a:t>DrivingAndSafety</a:t>
            </a:r>
            <a:r>
              <a:rPr lang="en-US" dirty="0" smtClean="0"/>
              <a:t>, </a:t>
            </a:r>
            <a:r>
              <a:rPr lang="en-US" dirty="0" err="1" smtClean="0"/>
              <a:t>Healthing</a:t>
            </a:r>
            <a:r>
              <a:rPr lang="en-US" dirty="0" smtClean="0"/>
              <a:t>, </a:t>
            </a:r>
            <a:r>
              <a:rPr lang="en-US" dirty="0" err="1"/>
              <a:t>AirConditioning</a:t>
            </a:r>
            <a:r>
              <a:rPr lang="en-US" dirty="0"/>
              <a:t>, </a:t>
            </a:r>
            <a:r>
              <a:rPr lang="en-US" dirty="0" err="1" smtClean="0"/>
              <a:t>FrontFogLights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11560" y="5157192"/>
            <a:ext cx="7891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onfiguration = set of features selected</a:t>
            </a:r>
            <a:endParaRPr lang="en-US" b="1" dirty="0"/>
          </a:p>
        </p:txBody>
      </p:sp>
      <p:pic>
        <p:nvPicPr>
          <p:cNvPr id="2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6039190"/>
            <a:ext cx="1735602" cy="792087"/>
          </a:xfrm>
          <a:prstGeom prst="rect">
            <a:avLst/>
          </a:prstGeom>
        </p:spPr>
      </p:pic>
      <p:pic>
        <p:nvPicPr>
          <p:cNvPr id="9" name="Image 8" descr="Capture d’écran 2013-06-21 à 09.52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941287" cy="2736304"/>
          </a:xfrm>
          <a:prstGeom prst="rect">
            <a:avLst/>
          </a:prstGeom>
        </p:spPr>
      </p:pic>
      <p:pic>
        <p:nvPicPr>
          <p:cNvPr id="23" name="Picture 2" descr="Capture d’écran 2012-09-02 à 15.34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41" y="2174"/>
            <a:ext cx="3645685" cy="28507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393" y="2852936"/>
            <a:ext cx="1916607" cy="9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3573016"/>
            <a:ext cx="91440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Hierarchy + Variability </a:t>
            </a:r>
          </a:p>
          <a:p>
            <a:pPr algn="ctr"/>
            <a:r>
              <a:rPr lang="en-US" sz="2800" b="1" dirty="0" smtClean="0"/>
              <a:t>= </a:t>
            </a:r>
          </a:p>
          <a:p>
            <a:pPr algn="ctr"/>
            <a:r>
              <a:rPr lang="en-US" sz="2800" b="1" dirty="0" smtClean="0"/>
              <a:t>set of valid </a:t>
            </a:r>
            <a:r>
              <a:rPr lang="en-US" sz="2800" b="1" dirty="0"/>
              <a:t>configurations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-2556792" y="-1044872"/>
            <a:ext cx="504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19803"/>
            <a:ext cx="9144000" cy="3553213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6887616" y="-131891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3528" y="558924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 smtClean="0"/>
              <a:t>CarEquipment</a:t>
            </a:r>
            <a:r>
              <a:rPr lang="en-US" dirty="0" smtClean="0"/>
              <a:t>, Comfort, </a:t>
            </a:r>
            <a:r>
              <a:rPr lang="en-US" dirty="0" err="1" smtClean="0"/>
              <a:t>DrivingAndSafety</a:t>
            </a:r>
            <a:r>
              <a:rPr lang="en-US" dirty="0" smtClean="0"/>
              <a:t>, </a:t>
            </a:r>
            <a:r>
              <a:rPr lang="en-US" dirty="0" err="1" smtClean="0"/>
              <a:t>Healthing</a:t>
            </a:r>
            <a:r>
              <a:rPr lang="en-US" dirty="0" smtClean="0"/>
              <a:t>, </a:t>
            </a:r>
            <a:r>
              <a:rPr lang="en-US" dirty="0" err="1" smtClean="0"/>
              <a:t>AirConditioning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11560" y="5157192"/>
            <a:ext cx="7891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onfiguration = set of features selected</a:t>
            </a:r>
            <a:endParaRPr lang="en-US" b="1" dirty="0"/>
          </a:p>
        </p:txBody>
      </p:sp>
      <p:pic>
        <p:nvPicPr>
          <p:cNvPr id="26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6139821"/>
            <a:ext cx="1577822" cy="720080"/>
          </a:xfrm>
          <a:prstGeom prst="rect">
            <a:avLst/>
          </a:prstGeom>
        </p:spPr>
      </p:pic>
      <p:pic>
        <p:nvPicPr>
          <p:cNvPr id="21" name="Image 20" descr="Capture d’écran 2013-06-21 à 11.49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4932040" cy="2499617"/>
          </a:xfrm>
          <a:prstGeom prst="rect">
            <a:avLst/>
          </a:prstGeom>
        </p:spPr>
      </p:pic>
      <p:pic>
        <p:nvPicPr>
          <p:cNvPr id="23" name="Picture 2" descr="Capture d’écran 2012-09-02 à 15.34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41" y="2174"/>
            <a:ext cx="3645685" cy="28507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393" y="2852936"/>
            <a:ext cx="1916607" cy="9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3573016"/>
            <a:ext cx="91440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Hierarchy + Variability </a:t>
            </a:r>
          </a:p>
          <a:p>
            <a:pPr algn="ctr"/>
            <a:r>
              <a:rPr lang="en-US" sz="2800" b="1" dirty="0" smtClean="0"/>
              <a:t>= </a:t>
            </a:r>
          </a:p>
          <a:p>
            <a:pPr algn="ctr"/>
            <a:r>
              <a:rPr lang="en-US" sz="2800" b="1" dirty="0" smtClean="0"/>
              <a:t>set of valid </a:t>
            </a:r>
            <a:r>
              <a:rPr lang="en-US" sz="2800" b="1" dirty="0"/>
              <a:t>configurations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-2556792" y="-1044872"/>
            <a:ext cx="504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19803"/>
            <a:ext cx="9144000" cy="3553213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apture d’écran 2012-09-02 à 15.34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4104456" cy="3209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6887616" y="-131891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99" y="908720"/>
            <a:ext cx="2734202" cy="1296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892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 smtClean="0"/>
              <a:t>CarEquipment</a:t>
            </a:r>
            <a:r>
              <a:rPr lang="en-US" dirty="0" smtClean="0"/>
              <a:t>, Comfort, </a:t>
            </a:r>
            <a:r>
              <a:rPr lang="en-US" dirty="0" err="1" smtClean="0"/>
              <a:t>DrivingAndSafety</a:t>
            </a:r>
            <a:r>
              <a:rPr lang="en-US" dirty="0" smtClean="0"/>
              <a:t>, </a:t>
            </a:r>
            <a:r>
              <a:rPr lang="en-US" dirty="0" err="1" smtClean="0"/>
              <a:t>Healthing</a:t>
            </a:r>
            <a:r>
              <a:rPr lang="en-US" dirty="0" smtClean="0"/>
              <a:t>, </a:t>
            </a:r>
            <a:r>
              <a:rPr lang="en-US" dirty="0" err="1" smtClean="0"/>
              <a:t>AirConditioning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AutomaticHeadLights</a:t>
            </a:r>
            <a:r>
              <a:rPr lang="en-US" dirty="0"/>
              <a:t>}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5157192"/>
            <a:ext cx="7891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dirty="0" smtClean="0"/>
              <a:t>onfiguration = set of features selected</a:t>
            </a:r>
            <a:endParaRPr lang="en-US" b="1" dirty="0"/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3131840" y="67733"/>
            <a:ext cx="648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275856" y="332656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203848" y="1412776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851920" y="1916832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5148064" y="908720"/>
            <a:ext cx="288032" cy="360040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pic>
        <p:nvPicPr>
          <p:cNvPr id="22" name="Picture 2" descr="Z:\mathieuacher sur mon Mac\Desktop\PhDPresentationResources\carFI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229200"/>
            <a:ext cx="1944216" cy="1463013"/>
          </a:xfrm>
          <a:prstGeom prst="rect">
            <a:avLst/>
          </a:prstGeom>
          <a:noFill/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3923928" y="1196752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4067944" y="2276872"/>
            <a:ext cx="288032" cy="360040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499992" y="1700808"/>
            <a:ext cx="648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2400" dirty="0">
              <a:solidFill>
                <a:srgbClr val="00B05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8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3573016"/>
            <a:ext cx="91440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Hierarchy + Variability </a:t>
            </a:r>
          </a:p>
          <a:p>
            <a:pPr algn="ctr"/>
            <a:r>
              <a:rPr lang="en-US" sz="2800" b="1" dirty="0" smtClean="0"/>
              <a:t>= </a:t>
            </a:r>
          </a:p>
          <a:p>
            <a:pPr algn="ctr"/>
            <a:r>
              <a:rPr lang="en-US" sz="2800" b="1" dirty="0" smtClean="0"/>
              <a:t>set of valid configurations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-2556792" y="-1044872"/>
            <a:ext cx="504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1052720" y="1700808"/>
            <a:ext cx="463871" cy="72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19803"/>
            <a:ext cx="9144000" cy="3553213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Capture d’écran 2012-09-02 à 15.34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8640"/>
            <a:ext cx="4104456" cy="3209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6887616" y="-1318914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99" y="908720"/>
            <a:ext cx="2734202" cy="1296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03848" y="5085184"/>
            <a:ext cx="6377301" cy="158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{</a:t>
            </a:r>
            <a:r>
              <a:rPr lang="en-US" sz="1600" dirty="0" err="1"/>
              <a:t>AirConditioning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AutomaticHeadLights</a:t>
            </a:r>
            <a:r>
              <a:rPr lang="en-US" sz="1600" dirty="0"/>
              <a:t>, </a:t>
            </a:r>
            <a:r>
              <a:rPr lang="en-US" sz="1600" dirty="0" err="1"/>
              <a:t>AirConditioning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AutomaticHeadLights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, </a:t>
            </a:r>
            <a:r>
              <a:rPr lang="en-US" sz="1600" dirty="0" err="1"/>
              <a:t>AirConditioningFrontAndRear</a:t>
            </a:r>
            <a:r>
              <a:rPr lang="en-US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AirConditioningFrontAndRear</a:t>
            </a:r>
            <a:r>
              <a:rPr lang="en-US" sz="1600" dirty="0"/>
              <a:t>}</a:t>
            </a:r>
          </a:p>
          <a:p>
            <a:r>
              <a:rPr lang="nl-NL" sz="1600" dirty="0"/>
              <a:t>{</a:t>
            </a:r>
            <a:r>
              <a:rPr lang="nl-NL" sz="1600" dirty="0" err="1"/>
              <a:t>AirConditioning</a:t>
            </a:r>
            <a:r>
              <a:rPr lang="nl-NL" sz="1600" dirty="0"/>
              <a:t>}</a:t>
            </a:r>
          </a:p>
          <a:p>
            <a:r>
              <a:rPr lang="en-US" sz="1600" dirty="0"/>
              <a:t>{</a:t>
            </a:r>
            <a:r>
              <a:rPr lang="en-US" sz="1600" dirty="0" err="1"/>
              <a:t>AirConditioningFrontAndRear</a:t>
            </a:r>
            <a:r>
              <a:rPr lang="en-US" sz="1600" dirty="0"/>
              <a:t>, </a:t>
            </a:r>
            <a:r>
              <a:rPr lang="en-US" sz="1600" dirty="0" err="1"/>
              <a:t>FrontFogLights</a:t>
            </a:r>
            <a:r>
              <a:rPr lang="en-US" sz="16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229200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 smtClean="0"/>
              <a:t>CarEquipment</a:t>
            </a:r>
            <a:r>
              <a:rPr lang="en-US" dirty="0" smtClean="0"/>
              <a:t>, Comfort, </a:t>
            </a:r>
            <a:r>
              <a:rPr lang="en-US" dirty="0" err="1" smtClean="0"/>
              <a:t>DrivingAndSafety</a:t>
            </a:r>
            <a:r>
              <a:rPr lang="en-US" dirty="0" smtClean="0"/>
              <a:t>, </a:t>
            </a:r>
            <a:r>
              <a:rPr lang="en-US" dirty="0" err="1" smtClean="0"/>
              <a:t>Healthing</a:t>
            </a:r>
            <a:r>
              <a:rPr lang="en-US" dirty="0"/>
              <a:t>}</a:t>
            </a:r>
          </a:p>
        </p:txBody>
      </p:sp>
      <p:pic>
        <p:nvPicPr>
          <p:cNvPr id="30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432" y="4581128"/>
            <a:ext cx="710020" cy="32403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527" y="4797152"/>
            <a:ext cx="694362" cy="31689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412" y="4293096"/>
            <a:ext cx="608588" cy="2777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555776" y="5445224"/>
            <a:ext cx="648072" cy="57606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X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5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36096" y="3717032"/>
            <a:ext cx="3707904" cy="31409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717032"/>
            <a:ext cx="4211960" cy="3140968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Feature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Models</a:t>
            </a:r>
            <a:endParaRPr lang="en-US" sz="40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2FF1-46BC-4B84-96D7-96E58FD6030E}" type="slidenum">
              <a:rPr lang="en-US" smtClean="0"/>
              <a:pPr/>
              <a:t>117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52120" y="3695328"/>
            <a:ext cx="3312368" cy="3138264"/>
            <a:chOff x="5652120" y="3695328"/>
            <a:chExt cx="3312368" cy="313826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369346"/>
              <a:ext cx="3312368" cy="2066987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9903" y="3695328"/>
              <a:ext cx="1519203" cy="53915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5520" y="4152294"/>
              <a:ext cx="1393239" cy="4944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7836" y="3740263"/>
              <a:ext cx="1392745" cy="4942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18870" y="5986988"/>
              <a:ext cx="1828086" cy="84660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Picture 11" descr="Capture d’écran 2012-09-02 à 15.34.2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32601"/>
            <a:ext cx="3869019" cy="30253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Capture d’écran 2012-09-02 à 15.47.2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6011901" cy="2592288"/>
          </a:xfrm>
          <a:prstGeom prst="rect">
            <a:avLst/>
          </a:prstGeom>
          <a:solidFill>
            <a:srgbClr val="C3D69B"/>
          </a:solidFill>
          <a:ln>
            <a:solidFill>
              <a:srgbClr val="000000"/>
            </a:solidFill>
          </a:ln>
        </p:spPr>
      </p:pic>
      <p:sp>
        <p:nvSpPr>
          <p:cNvPr id="13" name="Curved Up Arrow 12"/>
          <p:cNvSpPr/>
          <p:nvPr/>
        </p:nvSpPr>
        <p:spPr>
          <a:xfrm>
            <a:off x="3851920" y="6309320"/>
            <a:ext cx="1656184" cy="548680"/>
          </a:xfrm>
          <a:prstGeom prst="curvedUpArrow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03648" y="2204864"/>
            <a:ext cx="1683296" cy="1215752"/>
          </a:xfrm>
          <a:prstGeom prst="rect">
            <a:avLst/>
          </a:prstGeom>
          <a:solidFill>
            <a:srgbClr val="C3D69B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83968" y="2132856"/>
            <a:ext cx="1683296" cy="1215752"/>
          </a:xfrm>
          <a:prstGeom prst="rect">
            <a:avLst/>
          </a:prstGeom>
          <a:solidFill>
            <a:srgbClr val="D99694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8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2-10-25 à 17.41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5" name="Image 4" descr="Capture d’écran 2012-10-22 à 23.4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4B55B-02B3-4251-9692-4468BA7CB4B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611560" y="-33600"/>
            <a:ext cx="6357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Software Product Line Engineering</a:t>
            </a:r>
            <a:endParaRPr lang="en-US" sz="6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0" y="2564904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Factoring out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commonalities</a:t>
            </a:r>
          </a:p>
          <a:p>
            <a:r>
              <a:rPr lang="en-US" sz="2800" b="1" dirty="0" smtClean="0"/>
              <a:t>	</a:t>
            </a:r>
            <a:r>
              <a:rPr lang="en-US" sz="2400" dirty="0" smtClean="0"/>
              <a:t>for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558ED5"/>
                </a:solidFill>
              </a:rPr>
              <a:t>Reuse </a:t>
            </a:r>
            <a:r>
              <a:rPr lang="en-US" sz="1200" dirty="0" smtClean="0"/>
              <a:t>[Krueger et al., 1992] [Jacobson et al., 1997]</a:t>
            </a:r>
          </a:p>
          <a:p>
            <a:endParaRPr lang="en-US" sz="3600" b="1" dirty="0" smtClean="0"/>
          </a:p>
          <a:p>
            <a:endParaRPr lang="en-US" sz="3600" b="1" dirty="0"/>
          </a:p>
          <a:p>
            <a:endParaRPr lang="en-US" sz="3600" b="1" dirty="0" smtClean="0"/>
          </a:p>
          <a:p>
            <a:r>
              <a:rPr lang="en-US" sz="3600" dirty="0" smtClean="0"/>
              <a:t>Managing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variabilities</a:t>
            </a: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	</a:t>
            </a:r>
            <a:r>
              <a:rPr lang="en-US" sz="2400" dirty="0" smtClean="0"/>
              <a:t>for Software </a:t>
            </a:r>
            <a:r>
              <a:rPr lang="en-US" sz="2400" b="1" dirty="0" smtClean="0">
                <a:solidFill>
                  <a:srgbClr val="FF0000"/>
                </a:solidFill>
              </a:rPr>
              <a:t>Mass Customization </a:t>
            </a:r>
            <a:r>
              <a:rPr lang="en-US" sz="1200" dirty="0" smtClean="0"/>
              <a:t>[Bass et al., 1998] [Krueger et al., 2001], [Pohl et al., 2005]</a:t>
            </a:r>
          </a:p>
          <a:p>
            <a:endParaRPr lang="en-US" sz="1200" b="1" dirty="0"/>
          </a:p>
          <a:p>
            <a:endParaRPr lang="en-US" sz="1200" b="1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5940152" y="3861048"/>
            <a:ext cx="992291" cy="37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er 9"/>
          <p:cNvGrpSpPr/>
          <p:nvPr/>
        </p:nvGrpSpPr>
        <p:grpSpPr>
          <a:xfrm>
            <a:off x="6228184" y="3068960"/>
            <a:ext cx="2383341" cy="2101386"/>
            <a:chOff x="6228184" y="3068960"/>
            <a:chExt cx="2383341" cy="2101386"/>
          </a:xfrm>
        </p:grpSpPr>
        <p:sp>
          <p:nvSpPr>
            <p:cNvPr id="32" name="Rectangle 31"/>
            <p:cNvSpPr/>
            <p:nvPr/>
          </p:nvSpPr>
          <p:spPr>
            <a:xfrm>
              <a:off x="7020272" y="3861048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308304" y="4365104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80312" y="3356992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00192" y="3356992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00392" y="3789040"/>
              <a:ext cx="511133" cy="5760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948264" y="3068960"/>
              <a:ext cx="627873" cy="23324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10800000">
              <a:off x="6948264" y="4797152"/>
              <a:ext cx="817181" cy="3731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28184" y="4293096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1475656" y="3645024"/>
            <a:ext cx="992291" cy="37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283968" y="6624753"/>
            <a:ext cx="627873" cy="2332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71800" y="6274331"/>
            <a:ext cx="511133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0800000">
            <a:off x="3419872" y="6484667"/>
            <a:ext cx="817181" cy="373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286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36912"/>
            <a:ext cx="9119039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nl-BE" sz="8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Bref </a:t>
            </a:r>
          </a:p>
          <a:p>
            <a:pPr algn="ctr" defTabSz="457200"/>
            <a:r>
              <a:rPr lang="nl-BE" sz="6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as a product line</a:t>
            </a:r>
            <a:endParaRPr lang="nl-BE" sz="6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8875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5" name="Image 4" descr="BrefCana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33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92696"/>
            <a:ext cx="856895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How MDE (IDM) can help</a:t>
            </a: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48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Software Product Line Engineering</a:t>
            </a: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5714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Generative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Programming the generation of programs</a:t>
            </a:r>
          </a:p>
          <a:p>
            <a:pPr lvl="2"/>
            <a:r>
              <a:rPr lang="en-US" dirty="0" smtClean="0"/>
              <a:t>Very old practice</a:t>
            </a:r>
          </a:p>
          <a:p>
            <a:pPr lvl="2"/>
            <a:r>
              <a:rPr lang="en-US" dirty="0" err="1" smtClean="0"/>
              <a:t>Metaprogramming</a:t>
            </a:r>
            <a:r>
              <a:rPr lang="en-US" dirty="0" smtClean="0"/>
              <a:t>: generative language and target language are the same</a:t>
            </a:r>
          </a:p>
          <a:p>
            <a:pPr lvl="3"/>
            <a:r>
              <a:rPr lang="en-US" dirty="0" smtClean="0"/>
              <a:t>Reflection capabilities</a:t>
            </a:r>
          </a:p>
          <a:p>
            <a:endParaRPr lang="en-US" dirty="0" smtClean="0"/>
          </a:p>
          <a:p>
            <a:r>
              <a:rPr lang="en-US" dirty="0" smtClean="0"/>
              <a:t>Generalization of this idea: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a specification written in one or more textual or graphical domain-specific </a:t>
            </a:r>
            <a:r>
              <a:rPr lang="en-US" dirty="0" smtClean="0"/>
              <a:t>languages</a:t>
            </a:r>
            <a:endParaRPr lang="en-US" dirty="0"/>
          </a:p>
          <a:p>
            <a:pPr lvl="1"/>
            <a:r>
              <a:rPr lang="en-US" dirty="0"/>
              <a:t>y</a:t>
            </a:r>
            <a:r>
              <a:rPr lang="en-US" dirty="0" smtClean="0"/>
              <a:t>ou generate </a:t>
            </a:r>
            <a:r>
              <a:rPr lang="en-US" b="1" dirty="0" smtClean="0">
                <a:solidFill>
                  <a:srgbClr val="558ED5"/>
                </a:solidFill>
              </a:rPr>
              <a:t>customized variants </a:t>
            </a:r>
            <a:endParaRPr lang="en-US" b="1" dirty="0">
              <a:solidFill>
                <a:srgbClr val="558ED5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91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Modeling and </a:t>
            </a:r>
            <a:r>
              <a:rPr lang="en-US" sz="3600" dirty="0"/>
              <a:t>implementing system families such that a desired system can be automatically generated from a specification written in one or more textual or graphical domain-specific languages.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4053685" y="4221088"/>
            <a:ext cx="923924" cy="7200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èche vers la droite 5"/>
          <p:cNvSpPr/>
          <p:nvPr/>
        </p:nvSpPr>
        <p:spPr>
          <a:xfrm rot="483697">
            <a:off x="3890537" y="5080792"/>
            <a:ext cx="1008112" cy="621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èche vers la droite 5"/>
          <p:cNvSpPr/>
          <p:nvPr/>
        </p:nvSpPr>
        <p:spPr>
          <a:xfrm rot="20444555">
            <a:off x="3966211" y="3283037"/>
            <a:ext cx="1008112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èche vers la droite 5"/>
          <p:cNvSpPr/>
          <p:nvPr/>
        </p:nvSpPr>
        <p:spPr>
          <a:xfrm rot="878351">
            <a:off x="3872740" y="5865342"/>
            <a:ext cx="1008112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611" y="4005064"/>
            <a:ext cx="338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Models</a:t>
            </a:r>
          </a:p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And </a:t>
            </a:r>
          </a:p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Languages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Espace réservé du contenu 5" descr="Capture d’écran 2012-10-22 à 23.3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3" r="-19183"/>
          <a:stretch>
            <a:fillRect/>
          </a:stretch>
        </p:blipFill>
        <p:spPr>
          <a:xfrm>
            <a:off x="5076056" y="3789040"/>
            <a:ext cx="3888432" cy="213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lèche vers la droite 5"/>
          <p:cNvSpPr/>
          <p:nvPr/>
        </p:nvSpPr>
        <p:spPr>
          <a:xfrm>
            <a:off x="3995936" y="2780928"/>
            <a:ext cx="923924" cy="7200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1730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pture d’écran 2012-04-18 à 12.29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36912"/>
            <a:ext cx="731066" cy="1440160"/>
          </a:xfrm>
          <a:prstGeom prst="rect">
            <a:avLst/>
          </a:prstGeom>
        </p:spPr>
      </p:pic>
      <p:pic>
        <p:nvPicPr>
          <p:cNvPr id="11" name="Picture 10" descr="configuratorDumm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29200"/>
            <a:ext cx="1679926" cy="1518837"/>
          </a:xfrm>
          <a:prstGeom prst="rect">
            <a:avLst/>
          </a:prstGeom>
        </p:spPr>
      </p:pic>
      <p:pic>
        <p:nvPicPr>
          <p:cNvPr id="12" name="Picture 11" descr="Capture d’écran 2012-04-18 à 10.32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24744"/>
            <a:ext cx="1440160" cy="1567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gradFill flip="none" rotWithShape="1">
              <a:gsLst>
                <a:gs pos="52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</p:pic>
      <p:sp>
        <p:nvSpPr>
          <p:cNvPr id="13" name="Flèche vers la droite 5"/>
          <p:cNvSpPr/>
          <p:nvPr/>
        </p:nvSpPr>
        <p:spPr>
          <a:xfrm rot="483697">
            <a:off x="3867209" y="3776191"/>
            <a:ext cx="1008112" cy="621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lèche vers la droite 5"/>
          <p:cNvSpPr/>
          <p:nvPr/>
        </p:nvSpPr>
        <p:spPr>
          <a:xfrm rot="20444555">
            <a:off x="3894203" y="1698862"/>
            <a:ext cx="1008112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èche vers la droite 5"/>
          <p:cNvSpPr/>
          <p:nvPr/>
        </p:nvSpPr>
        <p:spPr>
          <a:xfrm rot="878351">
            <a:off x="3944748" y="4694492"/>
            <a:ext cx="1008112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-42138" y="2564904"/>
            <a:ext cx="338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Models</a:t>
            </a:r>
          </a:p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And </a:t>
            </a:r>
          </a:p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Languages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88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Capture d’écran 2012-02-08 à 10.0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9144000" cy="430485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731" y="5661248"/>
            <a:ext cx="3302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FF6600"/>
                </a:solidFill>
                <a:latin typeface="Calibri"/>
              </a:rPr>
              <a:t>[Czarnecki </a:t>
            </a:r>
            <a:r>
              <a:rPr lang="de-DE" b="1" i="1" dirty="0" err="1" smtClean="0">
                <a:solidFill>
                  <a:srgbClr val="FF6600"/>
                </a:solidFill>
                <a:latin typeface="Calibri"/>
              </a:rPr>
              <a:t>and</a:t>
            </a:r>
            <a:r>
              <a:rPr lang="de-DE" b="1" i="1" dirty="0" smtClean="0">
                <a:solidFill>
                  <a:srgbClr val="FF6600"/>
                </a:solidFill>
                <a:latin typeface="Calibri"/>
              </a:rPr>
              <a:t> Eisenecker 2000]</a:t>
            </a:r>
            <a:endParaRPr lang="de-DE" b="1" i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83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Capture d’écran 2012-02-08 à 11.4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552844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731" y="5661248"/>
            <a:ext cx="2410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FF6600"/>
                </a:solidFill>
                <a:latin typeface="Calibri"/>
              </a:rPr>
              <a:t>[Czarnecki, </a:t>
            </a:r>
            <a:r>
              <a:rPr lang="de-DE" b="1" i="1" dirty="0" err="1" smtClean="0">
                <a:solidFill>
                  <a:srgbClr val="FF6600"/>
                </a:solidFill>
                <a:latin typeface="Calibri"/>
              </a:rPr>
              <a:t>PhD</a:t>
            </a:r>
            <a:r>
              <a:rPr lang="de-DE" b="1" i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de-DE" b="1" i="1" dirty="0" err="1" smtClean="0">
                <a:solidFill>
                  <a:srgbClr val="FF6600"/>
                </a:solidFill>
                <a:latin typeface="Calibri"/>
              </a:rPr>
              <a:t>thesis</a:t>
            </a:r>
            <a:r>
              <a:rPr lang="de-DE" b="1" i="1" dirty="0" smtClean="0">
                <a:solidFill>
                  <a:srgbClr val="FF6600"/>
                </a:solidFill>
                <a:latin typeface="Calibri"/>
              </a:rPr>
              <a:t>]</a:t>
            </a:r>
            <a:endParaRPr lang="de-DE" b="1" i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0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Developing Product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Lines</a:t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Metamodels</a:t>
            </a:r>
            <a:r>
              <a:rPr lang="en-US" sz="3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DSLs, and Transformations to the rescue</a:t>
            </a:r>
            <a:endParaRPr lang="en-US" sz="3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Domain Engineering</a:t>
            </a:r>
          </a:p>
          <a:p>
            <a:pPr lvl="1"/>
            <a:r>
              <a:rPr lang="en-US" dirty="0" smtClean="0"/>
              <a:t>Domain Models</a:t>
            </a:r>
          </a:p>
          <a:p>
            <a:pPr lvl="1"/>
            <a:r>
              <a:rPr lang="en-US" dirty="0" smtClean="0"/>
              <a:t>Level of abstraction</a:t>
            </a:r>
          </a:p>
          <a:p>
            <a:pPr lvl="1"/>
            <a:r>
              <a:rPr lang="en-US" dirty="0" smtClean="0"/>
              <a:t>Domain-specific modeling languages</a:t>
            </a:r>
          </a:p>
          <a:p>
            <a:pPr lvl="2"/>
            <a:r>
              <a:rPr lang="en-US" dirty="0" smtClean="0"/>
              <a:t>(visual or textual) </a:t>
            </a:r>
            <a:r>
              <a:rPr lang="en-US" dirty="0" err="1" smtClean="0"/>
              <a:t>syntacs</a:t>
            </a:r>
            <a:r>
              <a:rPr lang="en-US" dirty="0" smtClean="0"/>
              <a:t>, precise semantics</a:t>
            </a:r>
          </a:p>
          <a:p>
            <a:pPr lvl="2"/>
            <a:r>
              <a:rPr lang="en-US" dirty="0" smtClean="0"/>
              <a:t>analyzed (verification) </a:t>
            </a:r>
          </a:p>
          <a:p>
            <a:pPr lvl="1"/>
            <a:r>
              <a:rPr lang="en-US" dirty="0" smtClean="0"/>
              <a:t>Traceability between the </a:t>
            </a:r>
            <a:r>
              <a:rPr lang="en-US" dirty="0" err="1" smtClean="0"/>
              <a:t>artefacts</a:t>
            </a:r>
            <a:endParaRPr lang="en-US" dirty="0" smtClean="0"/>
          </a:p>
          <a:p>
            <a:r>
              <a:rPr lang="en-US" dirty="0" smtClean="0"/>
              <a:t>Application Engineering</a:t>
            </a:r>
          </a:p>
          <a:p>
            <a:pPr lvl="1"/>
            <a:r>
              <a:rPr lang="en-US" dirty="0" smtClean="0"/>
              <a:t>Model transformations (automation)</a:t>
            </a:r>
          </a:p>
          <a:p>
            <a:r>
              <a:rPr lang="en-US" dirty="0" smtClean="0"/>
              <a:t>Reduce the gap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9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fr-FR" sz="6000" b="1" dirty="0" err="1" smtClean="0"/>
              <a:t>Summary</a:t>
            </a:r>
            <a:endParaRPr lang="fr-FR" sz="6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16624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Software product line engineering</a:t>
            </a:r>
          </a:p>
          <a:p>
            <a:pPr lvl="1"/>
            <a:r>
              <a:rPr lang="en-US" dirty="0" smtClean="0"/>
              <a:t>M</a:t>
            </a:r>
            <a:r>
              <a:rPr lang="fr-FR" dirty="0" err="1" smtClean="0"/>
              <a:t>ass</a:t>
            </a:r>
            <a:r>
              <a:rPr lang="fr-FR" dirty="0" smtClean="0"/>
              <a:t> </a:t>
            </a:r>
            <a:r>
              <a:rPr lang="fr-FR" dirty="0" err="1" smtClean="0"/>
              <a:t>customization</a:t>
            </a:r>
            <a:endParaRPr lang="fr-FR" dirty="0" smtClean="0"/>
          </a:p>
          <a:p>
            <a:pPr lvl="1"/>
            <a:r>
              <a:rPr lang="fr-FR" dirty="0" err="1" smtClean="0"/>
              <a:t>Family</a:t>
            </a:r>
            <a:r>
              <a:rPr lang="fr-FR" dirty="0" smtClean="0"/>
              <a:t> of software intensive </a:t>
            </a:r>
            <a:r>
              <a:rPr lang="fr-FR" dirty="0" err="1" smtClean="0"/>
              <a:t>systems</a:t>
            </a:r>
            <a:endParaRPr lang="fr-FR" dirty="0" smtClean="0"/>
          </a:p>
          <a:p>
            <a:pPr lvl="1"/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reuse</a:t>
            </a:r>
            <a:endParaRPr lang="fr-FR" dirty="0" smtClean="0"/>
          </a:p>
          <a:p>
            <a:pPr lvl="1"/>
            <a:r>
              <a:rPr lang="fr-FR" dirty="0" smtClean="0"/>
              <a:t>Domain engineering</a:t>
            </a:r>
          </a:p>
          <a:p>
            <a:pPr lvl="1"/>
            <a:r>
              <a:rPr lang="fr-FR" dirty="0" err="1" smtClean="0"/>
              <a:t>Variability</a:t>
            </a:r>
            <a:r>
              <a:rPr lang="fr-FR" dirty="0" smtClean="0"/>
              <a:t> management</a:t>
            </a:r>
          </a:p>
          <a:p>
            <a:endParaRPr lang="fr-FR" dirty="0" smtClean="0"/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Variability</a:t>
            </a:r>
            <a:r>
              <a:rPr lang="fr-FR" dirty="0" smtClean="0"/>
              <a:t> </a:t>
            </a:r>
            <a:r>
              <a:rPr lang="fr-FR" dirty="0" err="1" smtClean="0"/>
              <a:t>everywhere</a:t>
            </a:r>
            <a:endParaRPr lang="fr-FR" dirty="0" smtClean="0"/>
          </a:p>
          <a:p>
            <a:pPr lvl="1"/>
            <a:r>
              <a:rPr lang="fr-FR" dirty="0" err="1" smtClean="0"/>
              <a:t>Applied</a:t>
            </a:r>
            <a:r>
              <a:rPr lang="fr-FR" dirty="0" smtClean="0"/>
              <a:t> and applicable to </a:t>
            </a:r>
            <a:r>
              <a:rPr lang="fr-FR" dirty="0" err="1" smtClean="0"/>
              <a:t>many</a:t>
            </a:r>
            <a:r>
              <a:rPr lang="fr-FR" dirty="0" smtClean="0"/>
              <a:t> industries and </a:t>
            </a:r>
            <a:r>
              <a:rPr lang="fr-FR" dirty="0" err="1" smtClean="0"/>
              <a:t>domains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Modeling</a:t>
            </a:r>
            <a:r>
              <a:rPr lang="fr-FR" dirty="0" smtClean="0"/>
              <a:t> and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implementing </a:t>
            </a:r>
            <a:r>
              <a:rPr lang="fr-FR" dirty="0" err="1" smtClean="0"/>
              <a:t>variability</a:t>
            </a:r>
            <a:r>
              <a:rPr lang="fr-FR" dirty="0" smtClean="0"/>
              <a:t>: an </a:t>
            </a:r>
            <a:r>
              <a:rPr lang="fr-FR" dirty="0" err="1" smtClean="0"/>
              <a:t>overview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129</a:t>
            </a:fld>
            <a:endParaRPr lang="en-US"/>
          </a:p>
        </p:txBody>
      </p:sp>
      <p:grpSp>
        <p:nvGrpSpPr>
          <p:cNvPr id="15" name="Grouper 14"/>
          <p:cNvGrpSpPr/>
          <p:nvPr/>
        </p:nvGrpSpPr>
        <p:grpSpPr>
          <a:xfrm>
            <a:off x="4788024" y="2852936"/>
            <a:ext cx="3744416" cy="792088"/>
            <a:chOff x="251520" y="-4887"/>
            <a:chExt cx="8676010" cy="9852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332656"/>
              <a:ext cx="435766" cy="43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028" y="-4887"/>
              <a:ext cx="435309" cy="43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37" b="16443"/>
            <a:stretch>
              <a:fillRect/>
            </a:stretch>
          </p:blipFill>
          <p:spPr bwMode="auto">
            <a:xfrm>
              <a:off x="8388424" y="548680"/>
              <a:ext cx="539106" cy="43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0"/>
              <a:ext cx="360040" cy="395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0" y="188640"/>
              <a:ext cx="718370" cy="536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 descr="Z:\mathieuacher sur mon Mac\Desktop\PhDPresentationResources\170px-Android_robot.svg.png"/>
            <p:cNvPicPr>
              <a:picLocks noChangeAspect="1" noChangeArrowheads="1"/>
            </p:cNvPicPr>
            <p:nvPr/>
          </p:nvPicPr>
          <p:blipFill>
            <a:blip r:embed="rId7" cstate="print">
              <a:lum contrast="1000"/>
            </a:blip>
            <a:srcRect/>
            <a:stretch>
              <a:fillRect/>
            </a:stretch>
          </p:blipFill>
          <p:spPr bwMode="auto">
            <a:xfrm>
              <a:off x="1403648" y="332656"/>
              <a:ext cx="405017" cy="481256"/>
            </a:xfrm>
            <a:prstGeom prst="rect">
              <a:avLst/>
            </a:prstGeom>
            <a:noFill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9723"/>
              <a:ext cx="1008592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1920" y="3638"/>
              <a:ext cx="1080120" cy="492941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08104" y="404664"/>
              <a:ext cx="936435" cy="427366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44008" y="260648"/>
              <a:ext cx="936104" cy="427215"/>
            </a:xfrm>
            <a:prstGeom prst="rect">
              <a:avLst/>
            </a:prstGeom>
          </p:spPr>
        </p:pic>
      </p:grpSp>
      <p:grpSp>
        <p:nvGrpSpPr>
          <p:cNvPr id="16" name="Grouper 15"/>
          <p:cNvGrpSpPr/>
          <p:nvPr/>
        </p:nvGrpSpPr>
        <p:grpSpPr>
          <a:xfrm>
            <a:off x="7092280" y="4221088"/>
            <a:ext cx="1296144" cy="792088"/>
            <a:chOff x="6228184" y="3068960"/>
            <a:chExt cx="2383341" cy="2101386"/>
          </a:xfrm>
        </p:grpSpPr>
        <p:sp>
          <p:nvSpPr>
            <p:cNvPr id="17" name="Rectangle 16"/>
            <p:cNvSpPr/>
            <p:nvPr/>
          </p:nvSpPr>
          <p:spPr>
            <a:xfrm>
              <a:off x="7020272" y="3861048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8304" y="4365104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80312" y="3356992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300192" y="3356992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100392" y="3789040"/>
              <a:ext cx="511133" cy="5760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48264" y="3068960"/>
              <a:ext cx="627873" cy="23324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6948264" y="4797152"/>
              <a:ext cx="817181" cy="3731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28184" y="4293096"/>
              <a:ext cx="992291" cy="3731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653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2131"/>
            <a:ext cx="8640960" cy="58326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 smtClean="0">
                <a:solidFill>
                  <a:srgbClr val="558ED5"/>
                </a:solidFill>
              </a:rPr>
              <a:t>Variability </a:t>
            </a:r>
          </a:p>
          <a:p>
            <a:pPr>
              <a:buNone/>
            </a:pPr>
            <a:r>
              <a:rPr lang="en-US" sz="3600" b="1" dirty="0" smtClean="0"/>
              <a:t>“the ability of a system to be efficiently extended, changed, customized or configured for use in a particular context” </a:t>
            </a:r>
          </a:p>
          <a:p>
            <a:pPr>
              <a:buNone/>
            </a:pPr>
            <a:r>
              <a:rPr lang="en-US" sz="2000" i="1" dirty="0" err="1" smtClean="0"/>
              <a:t>Mikael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Svahnberg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Jilles</a:t>
            </a:r>
            <a:r>
              <a:rPr lang="en-US" sz="2000" i="1" dirty="0" smtClean="0"/>
              <a:t> van </a:t>
            </a:r>
            <a:r>
              <a:rPr lang="en-US" sz="2000" i="1" dirty="0" err="1" smtClean="0"/>
              <a:t>Gurp</a:t>
            </a:r>
            <a:r>
              <a:rPr lang="en-US" sz="2000" i="1" dirty="0" smtClean="0"/>
              <a:t>, and Jan Bosch (2005)</a:t>
            </a:r>
          </a:p>
          <a:p>
            <a:pPr>
              <a:buNone/>
            </a:pPr>
            <a:endParaRPr lang="en-US" sz="3600" b="1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FDB-F62C-4A30-B29E-1164F362D52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Capture d’écran 2012-06-19 à 09.5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84309"/>
            <a:ext cx="6240054" cy="3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lassDiagram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744585" cy="1280050"/>
          </a:xfrm>
          <a:prstGeom prst="rect">
            <a:avLst/>
          </a:prstGeom>
        </p:spPr>
      </p:pic>
      <p:pic>
        <p:nvPicPr>
          <p:cNvPr id="6" name="Image 5" descr="stateMachineBeingTau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24" y="2996952"/>
            <a:ext cx="2174176" cy="1630632"/>
          </a:xfrm>
          <a:prstGeom prst="rect">
            <a:avLst/>
          </a:prstGeom>
        </p:spPr>
      </p:pic>
      <p:pic>
        <p:nvPicPr>
          <p:cNvPr id="30" name="Image 29" descr="adobe-comparison-table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1348074" cy="1009951"/>
          </a:xfrm>
          <a:prstGeom prst="rect">
            <a:avLst/>
          </a:prstGeom>
        </p:spPr>
      </p:pic>
      <p:pic>
        <p:nvPicPr>
          <p:cNvPr id="5" name="Image 4" descr="Capture d’écran 2013-06-25 à 07.5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5" y="2132855"/>
            <a:ext cx="1708105" cy="1330009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12568" cy="311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11EFDB-F62C-4A30-B29E-1164F362D5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1484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5C5CA2-5420-7A4A-B6B9-D9D03B2B4D37}" type="slidenum">
              <a:rPr lang="de-DE" smtClean="0">
                <a:solidFill>
                  <a:srgbClr val="1F497D"/>
                </a:solidFill>
                <a:latin typeface="Calibri" charset="0"/>
              </a:rPr>
              <a:pPr eaLnBrk="1" hangingPunct="1"/>
              <a:t>14</a:t>
            </a:fld>
            <a:endParaRPr lang="de-DE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" y="4077072"/>
            <a:ext cx="1475656" cy="264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apture d’écran 2012-03-28 à 07.40.16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37"/>
            <a:ext cx="1881588" cy="144016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2165"/>
            <a:ext cx="2448272" cy="18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15402"/>
            <a:ext cx="1897825" cy="215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51259" y="5229200"/>
            <a:ext cx="2992741" cy="1782277"/>
          </a:xfrm>
          <a:prstGeom prst="rect">
            <a:avLst/>
          </a:prstGeom>
        </p:spPr>
      </p:pic>
      <p:pic>
        <p:nvPicPr>
          <p:cNvPr id="23" name="Espace réservé du contenu 3" descr="runtime.pdf"/>
          <p:cNvPicPr>
            <a:picLocks noChangeAspect="1"/>
          </p:cNvPicPr>
          <p:nvPr/>
        </p:nvPicPr>
        <p:blipFill>
          <a:blip r:embed="rId12" cstate="print"/>
          <a:srcRect l="-3699" r="-3699"/>
          <a:stretch>
            <a:fillRect/>
          </a:stretch>
        </p:blipFill>
        <p:spPr>
          <a:xfrm>
            <a:off x="6695325" y="-2794"/>
            <a:ext cx="2430784" cy="1897387"/>
          </a:xfrm>
          <a:prstGeom prst="rect">
            <a:avLst/>
          </a:prstGeom>
        </p:spPr>
      </p:pic>
      <p:sp>
        <p:nvSpPr>
          <p:cNvPr id="22" name="TextBox 19"/>
          <p:cNvSpPr txBox="1"/>
          <p:nvPr/>
        </p:nvSpPr>
        <p:spPr>
          <a:xfrm rot="21022362">
            <a:off x="6120741" y="463588"/>
            <a:ext cx="248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Extensible architectures</a:t>
            </a:r>
          </a:p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eg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 plugins-based)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19"/>
          <p:cNvSpPr txBox="1"/>
          <p:nvPr/>
        </p:nvSpPr>
        <p:spPr>
          <a:xfrm rot="21022362">
            <a:off x="41728" y="4722837"/>
            <a:ext cx="174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Configuration files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19"/>
          <p:cNvSpPr txBox="1"/>
          <p:nvPr/>
        </p:nvSpPr>
        <p:spPr>
          <a:xfrm rot="21022362">
            <a:off x="3677625" y="690387"/>
            <a:ext cx="174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System Preferences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TextBox 19"/>
          <p:cNvSpPr txBox="1"/>
          <p:nvPr/>
        </p:nvSpPr>
        <p:spPr>
          <a:xfrm rot="21022362">
            <a:off x="199884" y="31085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Calibri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onfigurators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TextBox 19"/>
          <p:cNvSpPr txBox="1"/>
          <p:nvPr/>
        </p:nvSpPr>
        <p:spPr>
          <a:xfrm rot="21022362">
            <a:off x="6393566" y="584368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Source code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TextBox 19"/>
          <p:cNvSpPr txBox="1"/>
          <p:nvPr/>
        </p:nvSpPr>
        <p:spPr>
          <a:xfrm rot="21022362">
            <a:off x="4329509" y="5829688"/>
            <a:ext cx="120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Build systems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TextBox 19"/>
          <p:cNvSpPr txBox="1"/>
          <p:nvPr/>
        </p:nvSpPr>
        <p:spPr>
          <a:xfrm rot="21022362">
            <a:off x="224730" y="2618155"/>
            <a:ext cx="175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Comparison of *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TextBox 19"/>
          <p:cNvSpPr txBox="1"/>
          <p:nvPr/>
        </p:nvSpPr>
        <p:spPr>
          <a:xfrm rot="21022362">
            <a:off x="6651031" y="3198441"/>
            <a:ext cx="2464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Structural or </a:t>
            </a:r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behavorial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 defTabSz="914400"/>
            <a:r>
              <a:rPr lang="en-US" b="1" dirty="0" smtClean="0">
                <a:solidFill>
                  <a:srgbClr val="FF0000"/>
                </a:solidFill>
                <a:latin typeface="Calibri"/>
              </a:rPr>
              <a:t>models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1691680" y="1916832"/>
            <a:ext cx="65709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External Variability</a:t>
            </a:r>
          </a:p>
          <a:p>
            <a:pPr defTabSz="914400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Internal Variability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Variability @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</a:rPr>
              <a:t>run.time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1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apture d’écran 2013-06-20 à 11.31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2995"/>
          <a:stretch>
            <a:fillRect/>
          </a:stretch>
        </p:blipFill>
        <p:spPr>
          <a:xfrm>
            <a:off x="-252536" y="188640"/>
            <a:ext cx="9558095" cy="525658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19"/>
          <p:cNvSpPr txBox="1"/>
          <p:nvPr/>
        </p:nvSpPr>
        <p:spPr>
          <a:xfrm rot="18429558">
            <a:off x="-993254" y="1399810"/>
            <a:ext cx="5445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600" b="1" dirty="0" smtClean="0">
                <a:solidFill>
                  <a:srgbClr val="FF0000"/>
                </a:solidFill>
                <a:latin typeface="Calibri"/>
              </a:rPr>
              <a:t>Variability</a:t>
            </a:r>
            <a:endParaRPr lang="en-US" sz="96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81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17" descr="Capture d’écran 2012-03-28 à 07.40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716"/>
            <a:ext cx="7344816" cy="5621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1005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8" name="TextBox 19"/>
          <p:cNvSpPr txBox="1"/>
          <p:nvPr/>
        </p:nvSpPr>
        <p:spPr>
          <a:xfrm rot="17789494">
            <a:off x="4702242" y="2622904"/>
            <a:ext cx="5445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600" b="1" dirty="0" smtClean="0">
                <a:solidFill>
                  <a:srgbClr val="FF0000"/>
                </a:solidFill>
                <a:latin typeface="Calibri"/>
              </a:rPr>
              <a:t>Variability</a:t>
            </a:r>
            <a:endParaRPr lang="en-US" sz="96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67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Espace réservé du contenu 3" descr="runtime.pdf"/>
          <p:cNvPicPr>
            <a:picLocks noChangeAspect="1"/>
          </p:cNvPicPr>
          <p:nvPr/>
        </p:nvPicPr>
        <p:blipFill>
          <a:blip r:embed="rId2" cstate="print"/>
          <a:srcRect l="-3699" r="-3699"/>
          <a:stretch>
            <a:fillRect/>
          </a:stretch>
        </p:blipFill>
        <p:spPr>
          <a:xfrm>
            <a:off x="611560" y="0"/>
            <a:ext cx="7068247" cy="5517232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 rot="17483189">
            <a:off x="5304217" y="2862991"/>
            <a:ext cx="50073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8800" b="1" dirty="0" smtClean="0">
                <a:solidFill>
                  <a:srgbClr val="FF0000"/>
                </a:solidFill>
                <a:latin typeface="Calibri"/>
              </a:rPr>
              <a:t>Variability</a:t>
            </a:r>
            <a:endParaRPr lang="en-US" sz="8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87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ViVidVideo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98" r="-39798"/>
          <a:stretch>
            <a:fillRect/>
          </a:stretch>
        </p:blipFill>
        <p:spPr>
          <a:xfrm>
            <a:off x="-1764704" y="54930"/>
            <a:ext cx="12370084" cy="680307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09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5058" name="Espace réservé du contenu 4" descr="Capture d’écran 2014-07-10 à 12.41.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2" r="-5482"/>
          <a:stretch>
            <a:fillRect/>
          </a:stretch>
        </p:blipFill>
        <p:spPr>
          <a:xfrm>
            <a:off x="-4605" y="188640"/>
            <a:ext cx="5868987" cy="3227388"/>
          </a:xfrm>
        </p:spPr>
      </p:pic>
      <p:sp>
        <p:nvSpPr>
          <p:cNvPr id="45059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5F66F5-701D-594F-BECA-CF7093EDD5E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5060" name="Image 5" descr="Capture d’écran 2014-07-10 à 12.42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9231"/>
            <a:ext cx="8108277" cy="391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" descr="Capture d’écran 2014-07-10 à 12.37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805"/>
            <a:ext cx="3275856" cy="31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86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58ED5"/>
                </a:solidFill>
              </a:rPr>
              <a:t>Material</a:t>
            </a:r>
            <a:endParaRPr lang="en-US" b="1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	</a:t>
            </a:r>
          </a:p>
          <a:p>
            <a:pPr marL="0" indent="0" algn="ctr">
              <a:buNone/>
            </a:pPr>
            <a:r>
              <a:rPr lang="en-US" sz="3600" b="1" dirty="0"/>
              <a:t>	</a:t>
            </a:r>
            <a:endParaRPr lang="en-US" sz="3600" b="1" dirty="0" smtClean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 smtClean="0"/>
              <a:t>http</a:t>
            </a:r>
            <a:r>
              <a:rPr lang="en-US" sz="3600" b="1" dirty="0"/>
              <a:t>://</a:t>
            </a:r>
            <a:r>
              <a:rPr lang="en-US" sz="3600" b="1" dirty="0" err="1"/>
              <a:t>mathieuacher.com</a:t>
            </a:r>
            <a:r>
              <a:rPr lang="en-US" sz="3600" b="1" dirty="0"/>
              <a:t>/teaching</a:t>
            </a:r>
            <a:r>
              <a:rPr lang="en-US" sz="3600" b="1" dirty="0" smtClean="0"/>
              <a:t>/MDE/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Variability</a:t>
            </a:r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in time vs in </a:t>
            </a:r>
            <a:r>
              <a:rPr lang="fr-F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space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4525963"/>
          </a:xfrm>
        </p:spPr>
        <p:txBody>
          <a:bodyPr>
            <a:normAutofit/>
          </a:bodyPr>
          <a:lstStyle/>
          <a:p>
            <a:r>
              <a:rPr lang="fr-FR" sz="2800" b="1" dirty="0" err="1" smtClean="0"/>
              <a:t>Variability</a:t>
            </a:r>
            <a:r>
              <a:rPr lang="fr-FR" sz="2800" b="1" dirty="0" smtClean="0"/>
              <a:t> </a:t>
            </a:r>
            <a:r>
              <a:rPr lang="fr-FR" sz="2800" b="1" dirty="0"/>
              <a:t>in Time (</a:t>
            </a:r>
            <a:r>
              <a:rPr lang="fr-FR" sz="2800" b="1" dirty="0" smtClean="0"/>
              <a:t>releases) </a:t>
            </a:r>
          </a:p>
          <a:p>
            <a:pPr lvl="1"/>
            <a:r>
              <a:rPr lang="fr-FR" sz="2400" b="1" dirty="0" smtClean="0"/>
              <a:t>the </a:t>
            </a:r>
            <a:r>
              <a:rPr lang="fr-FR" sz="2400" b="1" dirty="0"/>
              <a:t>existence of </a:t>
            </a:r>
            <a:r>
              <a:rPr lang="fr-FR" sz="2400" b="1" dirty="0" err="1"/>
              <a:t>different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rgbClr val="558ED5"/>
                </a:solidFill>
              </a:rPr>
              <a:t>versions</a:t>
            </a:r>
            <a:r>
              <a:rPr lang="fr-FR" sz="2400" b="1" dirty="0"/>
              <a:t> of an </a:t>
            </a:r>
            <a:r>
              <a:rPr lang="fr-FR" sz="2400" b="1" dirty="0" err="1"/>
              <a:t>artifact</a:t>
            </a:r>
            <a:r>
              <a:rPr lang="fr-FR" sz="2400" b="1" dirty="0"/>
              <a:t> </a:t>
            </a:r>
            <a:r>
              <a:rPr lang="fr-FR" sz="2400" b="1" dirty="0" err="1"/>
              <a:t>that</a:t>
            </a:r>
            <a:r>
              <a:rPr lang="fr-FR" sz="2400" b="1" dirty="0"/>
              <a:t> are </a:t>
            </a:r>
            <a:r>
              <a:rPr lang="fr-FR" sz="2400" b="1" dirty="0" err="1"/>
              <a:t>valid</a:t>
            </a:r>
            <a:r>
              <a:rPr lang="fr-FR" sz="2400" b="1" dirty="0"/>
              <a:t> </a:t>
            </a:r>
            <a:r>
              <a:rPr lang="fr-FR" sz="2400" b="1" dirty="0" err="1"/>
              <a:t>at</a:t>
            </a:r>
            <a:r>
              <a:rPr lang="fr-FR" sz="2400" b="1" dirty="0"/>
              <a:t> </a:t>
            </a:r>
            <a:r>
              <a:rPr lang="fr-FR" sz="2400" b="1" dirty="0" err="1"/>
              <a:t>different</a:t>
            </a:r>
            <a:r>
              <a:rPr lang="fr-FR" sz="2400" b="1" dirty="0"/>
              <a:t> times</a:t>
            </a:r>
          </a:p>
          <a:p>
            <a:r>
              <a:rPr lang="fr-FR" sz="2800" b="1" dirty="0" err="1" smtClean="0"/>
              <a:t>Variability</a:t>
            </a:r>
            <a:r>
              <a:rPr lang="fr-FR" sz="2800" b="1" dirty="0" smtClean="0"/>
              <a:t> </a:t>
            </a:r>
            <a:r>
              <a:rPr lang="fr-FR" sz="2800" b="1" dirty="0"/>
              <a:t>in </a:t>
            </a:r>
            <a:r>
              <a:rPr lang="fr-FR" sz="2800" b="1" dirty="0" err="1"/>
              <a:t>Space</a:t>
            </a:r>
            <a:r>
              <a:rPr lang="fr-FR" sz="2800" b="1" dirty="0"/>
              <a:t> (</a:t>
            </a:r>
            <a:r>
              <a:rPr lang="fr-FR" sz="2800" b="1" dirty="0" err="1" smtClean="0"/>
              <a:t>variants</a:t>
            </a:r>
            <a:r>
              <a:rPr lang="fr-FR" sz="2800" b="1" dirty="0" smtClean="0"/>
              <a:t>)</a:t>
            </a:r>
          </a:p>
          <a:p>
            <a:pPr lvl="1"/>
            <a:r>
              <a:rPr lang="fr-FR" sz="2400" b="1" dirty="0" smtClean="0"/>
              <a:t>the </a:t>
            </a:r>
            <a:r>
              <a:rPr lang="fr-FR" sz="2400" b="1" dirty="0"/>
              <a:t>existence of an </a:t>
            </a:r>
            <a:r>
              <a:rPr lang="fr-FR" sz="2400" b="1" dirty="0" err="1"/>
              <a:t>artifact</a:t>
            </a:r>
            <a:r>
              <a:rPr lang="fr-FR" sz="2400" b="1" dirty="0"/>
              <a:t> in </a:t>
            </a:r>
            <a:r>
              <a:rPr lang="fr-FR" sz="2400" b="1" dirty="0" err="1"/>
              <a:t>different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558ED5"/>
                </a:solidFill>
              </a:rPr>
              <a:t>shapes</a:t>
            </a:r>
            <a:r>
              <a:rPr lang="fr-FR" sz="2400" b="1" dirty="0"/>
              <a:t> </a:t>
            </a:r>
            <a:r>
              <a:rPr lang="fr-FR" sz="2400" b="1" dirty="0" err="1"/>
              <a:t>at</a:t>
            </a:r>
            <a:r>
              <a:rPr lang="fr-FR" sz="2400" b="1" dirty="0"/>
              <a:t> the </a:t>
            </a:r>
            <a:r>
              <a:rPr lang="fr-FR" sz="2400" b="1" dirty="0" err="1"/>
              <a:t>same</a:t>
            </a:r>
            <a:r>
              <a:rPr lang="fr-FR" sz="2400" b="1" dirty="0"/>
              <a:t> time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4" descr="Capture d’écran 2012-10-22 à 23.3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74" y="3356992"/>
            <a:ext cx="4731971" cy="34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Image 4" descr="Capture d’écran 2012-10-22 à 23.3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56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apture d’écran 2012-10-22 à 23.39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8" r="-21788"/>
          <a:stretch>
            <a:fillRect/>
          </a:stretch>
        </p:blipFill>
        <p:spPr>
          <a:xfrm>
            <a:off x="-828600" y="260648"/>
            <a:ext cx="10736490" cy="590465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0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Espace réservé du contenu 6" descr="Capture d’écran 2012-10-22 à 23.39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61" r="-17561"/>
          <a:stretch>
            <a:fillRect/>
          </a:stretch>
        </p:blipFill>
        <p:spPr>
          <a:xfrm>
            <a:off x="-324544" y="260648"/>
            <a:ext cx="10343692" cy="5688632"/>
          </a:xfrm>
        </p:spPr>
      </p:pic>
    </p:spTree>
    <p:extLst>
      <p:ext uri="{BB962C8B-B14F-4D97-AF65-F5344CB8AC3E}">
        <p14:creationId xmlns:p14="http://schemas.microsoft.com/office/powerpoint/2010/main" val="421868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age 4" descr="Capture d’écran 2012-10-22 à 23.3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de-DE" sz="4800" b="1" dirty="0" smtClean="0">
                <a:solidFill>
                  <a:srgbClr val="558ED5"/>
                </a:solidFill>
                <a:latin typeface="Calibri" charset="0"/>
              </a:rPr>
              <a:t>A Bit </a:t>
            </a:r>
            <a:r>
              <a:rPr lang="de-DE" sz="4800" b="1" dirty="0" err="1" smtClean="0">
                <a:solidFill>
                  <a:srgbClr val="558ED5"/>
                </a:solidFill>
                <a:latin typeface="Calibri" charset="0"/>
              </a:rPr>
              <a:t>of</a:t>
            </a:r>
            <a:r>
              <a:rPr lang="de-DE" sz="4800" b="1" dirty="0" smtClean="0">
                <a:solidFill>
                  <a:srgbClr val="558ED5"/>
                </a:solidFill>
                <a:latin typeface="Calibri" charset="0"/>
              </a:rPr>
              <a:t> </a:t>
            </a:r>
            <a:r>
              <a:rPr lang="de-DE" sz="4800" b="1" dirty="0" err="1" smtClean="0">
                <a:solidFill>
                  <a:srgbClr val="558ED5"/>
                </a:solidFill>
                <a:latin typeface="Calibri" charset="0"/>
              </a:rPr>
              <a:t>History</a:t>
            </a:r>
            <a:r>
              <a:rPr lang="de-DE" sz="4800" b="1" dirty="0" smtClean="0">
                <a:solidFill>
                  <a:srgbClr val="558ED5"/>
                </a:solidFill>
                <a:latin typeface="Calibri" charset="0"/>
              </a:rPr>
              <a:t>: </a:t>
            </a:r>
            <a:br>
              <a:rPr lang="de-DE" sz="4800" b="1" dirty="0" smtClean="0">
                <a:solidFill>
                  <a:srgbClr val="558ED5"/>
                </a:solidFill>
                <a:latin typeface="Calibri" charset="0"/>
              </a:rPr>
            </a:br>
            <a:r>
              <a:rPr lang="de-DE" sz="4800" b="1" dirty="0" smtClean="0">
                <a:solidFill>
                  <a:srgbClr val="558ED5"/>
                </a:solidFill>
                <a:latin typeface="Calibri" charset="0"/>
              </a:rPr>
              <a:t>Industrial Revolution</a:t>
            </a:r>
            <a:endParaRPr lang="de-DE" sz="4800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8143126-B0ED-F946-8C3E-2EB0D90E59F5}" type="slidenum">
              <a:rPr lang="en-US"/>
              <a:pPr/>
              <a:t>25</a:t>
            </a:fld>
            <a:endParaRPr lang="en-US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211960" y="4653136"/>
            <a:ext cx="1231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1901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Henry Ford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6948264" y="3356992"/>
            <a:ext cx="742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1980s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179266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04243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581128"/>
            <a:ext cx="2232248" cy="1458402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55576" y="5949280"/>
            <a:ext cx="1598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1698</a:t>
            </a:r>
          </a:p>
          <a:p>
            <a:r>
              <a:rPr lang="en-US" dirty="0"/>
              <a:t>Thomas </a:t>
            </a:r>
            <a:r>
              <a:rPr lang="en-US" dirty="0" err="1"/>
              <a:t>Savery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0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de-DE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Nowaday</a:t>
            </a:r>
            <a:r>
              <a:rPr lang="de-DE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: </a:t>
            </a:r>
            <a:r>
              <a:rPr lang="de-DE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Product</a:t>
            </a:r>
            <a:r>
              <a:rPr lang="de-DE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Lines </a:t>
            </a:r>
            <a:r>
              <a:rPr lang="de-DE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Everywhere</a:t>
            </a:r>
            <a:endParaRPr lang="de-DE" sz="5400" b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6F04A2-C3D6-B44B-873A-DBDE03123521}" type="slidenum">
              <a:rPr lang="en-US"/>
              <a:pPr/>
              <a:t>26</a:t>
            </a:fld>
            <a:endParaRPr lang="en-US"/>
          </a:p>
        </p:txBody>
      </p:sp>
      <p:sp>
        <p:nvSpPr>
          <p:cNvPr id="18436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de-DE" dirty="0">
              <a:latin typeface="Calibri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860800"/>
            <a:ext cx="5334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6512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3789363"/>
            <a:ext cx="273685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de-DE"/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5607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06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b="1" dirty="0" err="1" smtClean="0">
                <a:solidFill>
                  <a:srgbClr val="558ED5"/>
                </a:solidFill>
                <a:latin typeface="Calibri" charset="0"/>
              </a:rPr>
              <a:t>Product</a:t>
            </a:r>
            <a:r>
              <a:rPr lang="de-AT" b="1" dirty="0" smtClean="0">
                <a:solidFill>
                  <a:srgbClr val="558ED5"/>
                </a:solidFill>
                <a:latin typeface="Calibri" charset="0"/>
              </a:rPr>
              <a:t> Lines </a:t>
            </a:r>
            <a:r>
              <a:rPr lang="de-AT" b="1" dirty="0" err="1" smtClean="0">
                <a:solidFill>
                  <a:srgbClr val="558ED5"/>
                </a:solidFill>
                <a:latin typeface="Calibri" charset="0"/>
              </a:rPr>
              <a:t>of</a:t>
            </a:r>
            <a:r>
              <a:rPr lang="de-AT" b="1" dirty="0" smtClean="0">
                <a:solidFill>
                  <a:srgbClr val="558ED5"/>
                </a:solidFill>
                <a:latin typeface="Calibri" charset="0"/>
              </a:rPr>
              <a:t> Cars</a:t>
            </a:r>
            <a:endParaRPr lang="de-AT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1946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C47429C-B872-0947-BCCB-F8D2F7E256C8}" type="slidenum">
              <a:rPr lang="en-US"/>
              <a:pPr/>
              <a:t>27</a:t>
            </a:fld>
            <a:endParaRPr lang="en-US"/>
          </a:p>
        </p:txBody>
      </p:sp>
      <p:pic>
        <p:nvPicPr>
          <p:cNvPr id="4" name="Image 3" descr="Capture d’écran 2011-12-19 à 18.3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5039082" cy="50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957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200150"/>
            <a:ext cx="631507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3CEDDB-9E79-AF45-9DB6-08EB1C7FD200}" type="slidenum">
              <a:rPr lang="en-US"/>
              <a:pPr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88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8B1EA77-7AE9-1F4D-B2F2-8B5956AEECFA}" type="slidenum">
              <a:rPr lang="en-US"/>
              <a:pPr/>
              <a:t>29</a:t>
            </a:fld>
            <a:endParaRPr lang="en-US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187450"/>
            <a:ext cx="6897688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461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932040" y="4869160"/>
            <a:ext cx="1584176" cy="6120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 smtClean="0">
                <a:solidFill>
                  <a:prstClr val="white"/>
                </a:solidFill>
                <a:latin typeface="Arial"/>
              </a:rPr>
              <a:t>Generator</a:t>
            </a:r>
            <a:endParaRPr lang="en-US" sz="16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" name="Straight Arrow Connector 9"/>
          <p:cNvCxnSpPr>
            <a:stCxn id="32" idx="2"/>
            <a:endCxn id="7" idx="0"/>
          </p:cNvCxnSpPr>
          <p:nvPr/>
        </p:nvCxnSpPr>
        <p:spPr>
          <a:xfrm flipH="1">
            <a:off x="5724128" y="3645024"/>
            <a:ext cx="72008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g8PDQ0NDRAPDw0ODQ8PDw8PDw8PDxAPFBAVFBQQEhQXHCYgGRojGRQUIC8gIycpLCwsFR4xNTEqNSYtLCkBCQoKDQwNDQwNDSkYFBgpKSkpKSkpKSkpKSkpKSkpKSkpKSkpKSkpKSkpKSkpKSkpKSkpKSkpKSkpKSkpKSkpKf/AABEIALYBFQMBIgACEQEDEQH/xAAcAAEAAgIDAQAAAAAAAAAAAAAAAQcFBgMECAL/xABFEAACAgACBgYGBwUFCQAAAAAAAQIDBBEFBhIhMVEHExRBYZEicXKBobEVMkJSwdHwIzNigpIkU2OiwhYXQ0RUc4Oy4f/EABYBAQEBAAAAAAAAAAAAAAAAAAABAv/EABURAQEAAAAAAAAAAAAAAAAAAAAR/9oADAMBAAIRAxEAPwC8QAAAAAAAQSABBJAAkgkAQMiQBGQyJAEAkAQMiQBGQyJAEAkAQCSAAJAAgkAQCQBAJAEAACQAAAAAAAAAAAAAAAAAAAAAAAAAAAAAAAAAAAAAAAAAAAAAAAAAAAAAAhgdTSWl6MNDrMRZGqHOT4+pcWYCrpP0XKewsRk88s3CSXmVJr7p2zGY65yb6qubhXDPcoo1rqgPU2GxULIRsrlGcJLNSi00/ecpTnQ/p6yGJlgpybqti5RTf1ZpZ7vl7y4wBBJAEgxWntY8Pgq3ZiJpbvRgt85epfiVPrH0q4zEOUMN/Z6uCcfrteMgLkxWkqaVndbXX7c4x+DMTdr3o2G6WKq920/kjz3icRba3Kyyc2+O1Js4OoA9F1a+aNnujiqvftL8DK4XSdF37m2uz2Jxk/JHl/qTmw99tbUq5zg1wcZNAeo8ySkNXelPGYdxhiX2ircntfXS8JcS2dAay4fHVqyieby9KD+vH1r8QMsAAABDlks3wAk+LLYxW1JqKXe2kvNmga29KMKHKnBJW2rc7HvhF+C7ysNK6exmKk5X3WSz7tpqK8EgL7xOtmBr3TxVKfhNS+WZ1lr3o1/83V/m/I88vDN8c3695HZPAD0nhtZMHburxNMny6yKfkzIxmms080+9b0eXI0NcG16m0ZjROs2OwrTpvsSX2W24v1oD0aDCanaVvxWCqxGIjGM555bOaTit2b8c8zNgAAAAAAAAAAAIZIAoDXTV+eFxtyknsTm5wlluaZgepPSGktEUYmGxfXGce7PivUzB19G+joy2uqb355OW75AaR0T6AnLFvFyi1XVFpN8HJrLd+u4t84sLhYVQVdUYwhHhGKyRzADCa06y14Gh2Sydks1XDm+b8DL3XKEJTk8oxTk34IpXWnSs8ZiZ2P6kXswj3KKAwOmNJXYu6V18nKTe5N7kuSOj2cynZjvaG1fsxV0aa1xfpPuiubA1+vByk8oxcnySzZmMNqLj7FtQw88ubWRcugNU8Pg4JQgpWfasks234cjNZAefcZqVjaVnZh7EuaTaMTLCtNppprimsj0xkaxrPqPRi4SlXGNd6TalFZKT5MCjezne0PpG7CXRuok4yT3pcGuTO5jNFzpslVZHKUXk0zh7MBduq+scMdh1bHJTSSshyfP1GZKV1Q0tLB4qEs31c2ozj3NP9fIuiuakk1vTSafNPgwPo0PpH1klCPYqHlKSztkuKi+ETepSSTb4JZlQaThK6+22W9zm38QNVeDI7EbD2Az2qWq8cRc5Wr9lXk2vvPuX65AaThtA3W/u6pz9mLZ2panYxLN4e3L2GXrRh4VxUIRUYrgopJHIB55u0PZB5ThKL8Uz5w+jXOcIJb5SS+J6DvwsLFs2QjNcpRT+ZhJal4ZX131x2HCak4rfGWXd4AZbRmDVNFVK4V1xj70t/xzO0QSAAAAAAAAAAAAAAV7p3XTF0Yq6mvYcITajnFZ5ZnQ/wB4WO/w/wClfkfGtFGeNvf8b+ZiuzAbzqbrLiMXdZG7Z2YwzSjFLfmbgaH0e1ZXW+x+JvgGta9Y914Xq4vKVry/lXH9eBWfZTeddG54iMe6EF5vf+Jr/ZAMP2Us3UrQiw+GU2v2tvpN96j3L9eBqOB0dt3Vw5zS+JZ8IJJJcEkl6kB9AAAQyQBpWv8AoJTjHFQXpR9GeXeu5mh9lLo0lhlZTZW/tQfnlmisZ4PJtcnkBheylqam4524OCl9av0H6u78fI0TshtOo8nGVtfc0pL3P/6BtWKjnXNLi4SX+VlfLR+aTy4osZmrX4fq7J1vgnnHxi96/L3AYL6O8DPaqNVTsqe52JOPi455ryZx5HzNpcWo96eezk+aYG2kmsVa40VejiL6Wl9rra4z96z3mdwOkqb4KdFkLItZpxkmB2gQSAAIAkEEgAQAJAAAAAAABXmsGHzxdz/iZj+ymw6Up2r7X/G/mdXsoHc1Lq2bbPY/E281zVqvZtkucPxRsYGn6Zo2sRY/4svI6XZDM41ftbPbZw5AcOhsL/aK3ylmbia5o55XV+1l8GbGAAAAAAQyq9O6z4HC4i2m239rCWUoRrnJrNJpPJZcGu8tTM8za/2bel8fJf3+XlCK/ADZ8R0lYRfu6r7PFqFa+bfwNl6MNbO3Yy+Cp6pV0qSe3tt5trfuWXApPIs/oJq/teMlyprXnKT/AAAusxWsOhniqJwhZOi3ZahdW8pxf5GVAHmfWmjSmDvdONuxL3vYn11vV2LnF5/DijXbLJS+s3L2m5fM9V6X0JRi6pU4muNkJd0lnl4rkyqdZOhCcXKzR1m1Hj1Nr3rwjP8APzAqfZO7o3TGIwstvDXWVSzz9CWSfrjwfvObSur+KwktnE02Vb8s5R9B+qS3fEx+yBaeq3TbZFxq0lDbjuXXVr0l4yj+XkW3ovS1OKqjdh7I2VyWalFpnlHZM9qjrdiNG3qypuVUmutpb9Ga5rlLxA9OA6GhNMVYzD1Yml512RTXNc0/E74AEEgAAABCJAAAACABrWIWdlv/AHJ/+xx7JOJuhB3TnKMIq6zOUmoxXpPvZrWk+kLB05qtyxE+VSyh/W/wzCtx0P8Avv8Axy+aM4V/0d60WY7E3udcK411rYjFyk/Se/ab48F3IsEI0bXPWajR9v7dWOVvpQjXDPaSSz3tpLezQ9IdK9rzWGw8ILulbJ2S/pjkvizcemTQ/W4SrERW+ifpezLd+vUU31IVterGvGMnpPCPE3N1O3ZlBKMK/STSeSXPLiX4meWYQcWpLc4tNPk080z0TqZp6ONwVNqfpqKjYu9SW4IzwAADIADhxdyrrnNvJRi236keW9KX9diL7v726yfucm18Mi9OlLWBYfAyog/22I9BZcVF8X5FG9SFdPqy4OgzAZVYy9/bsjBfyxz/ANTKr6k9AdHOh+y6Moi1lOa6yXrlvA2gABAgkAcGKwVdsXC2EZxayakk00Vrrj0PVTjO/R/7KxZt0/8ADl4L7vu3eBaJDA8oX4SUJyrnFxnBuMovc01xR8dWWB0taMhXpLbgkutqUpJfeXf5NeRpXUBVk9COmZKd+Bk/Ra62tcnwkl8PNlv5FCdFicdLU5d8Jp+rcX2EQSABBIAEIAASQSAIAAFG6+RlPSOJTbcY2PZi23Fb3nku417sfgbvrJgtvG4mX+NNeUmY36L8CKzfRDVs4jELnWvmWoV10d4bq8XYvvUy+El+ZYpUdPSuj44jD20T+rZBx3+rcygNJ6Enh77KZppwk1v71nuZ6LNR121UWIj2iqOd0F6SS3ziuXigKZ7J4Gwan6wWaPv2lm6Z7rIfijlWi/AfRfgRpcejNLVYmtWUzUk1vWazXrR3CmcFC6iW1TOUGvutoz9GuOOikm4Ty75QWfwKyscxWndYqcHW52SW3l6ME/Sb/I0rFa246aaUowz+5FJ+fE1/E4ay2TlZKU5Pvk8wsYfWHSVuNxEr7c9+6Me6MeRjexmy/Rb5H1XoeUpRhGLcpNJJLNt8kRXS1Q1aeKxlUMv2cJKc3lwS3l71VqMVFbkkkl4JGG1V1cjg6cml1s983y/hRnCshr12umGrxdmFuew45JT4xby3p8t+ZncRcoQnOXCEZSfqSzKbx2GldbZbLe5ycn72BcdGKhYtquUZx5xaZylMYWN1TzqnODXJtGYo1n0hDd1rl7UVL5hYs84MXi4VQlZbJRhFZtsryet+Pay24r1Qjn8jD6QuxOIed9k5+Dby8gMTrjpLtuNsuS9BehD2V3mD7H4Gy/RfgHovwIrvdFmim8e7ct1Vb83+kXCa5qVoHsuH2pLK21qUuaj3JmxlZAAAAAAEHy4vmB9kZnG4MhwYHLmRtI4nBnBbhHLvkvUwNVeAjZZiJv8A6q9eVjJ+h4/pGUu1Rpk5S9NOTcnlOazbebfE4f8AYyr71v8AXP8AMDj0HhlVjYZfaw9vwlA2rrUa/htWK65bcHPayaz2pN5Pit78Ed+GEkuDl72BkeuXMjro8zHuiZ8vDz5gdLTGrtdknbQ4wte+UXursfN5fVl4+aMG8JCMti1Omz7tm5P2ZcJe5mxWYK58JtHSxOhb5pxc1KL4qW9eTA6P0REfRET4WquIj+6sdfhCTS8uB9fQekFwv841v8APr6IifM9Fwis5NJLve5eZEtAaQlxxD/lUI/JHHHVG/NSnPblznnPLzA+asCrXs4ePWc7HnGmP832vVHM2XQ2hqcN6bfWXNZOxrJJfdgu5fEx1WiMSss7XuO1DR9y4zb9wGd6+PMnr48zCrBW/eZ9rCWc2B2NOVytw1tVTW3NJZN7OcdpOUc+5tZr3mpdnqUti3Omf3bVs5+zLhL3M2dYWzmziv0XOacZSzi+Kks15AYVaJh7h9EROy9UsnnXJ1v8Aw5SgvJbiVq5ilwxM/eq5fOIHV+iIj6Iidpau4t8cTL3RqX+k+lqnOX722yzwlOWz5LJAYyeFq2urhnZb3V1rbn78uHreRmtDasqMldiFHaW+FSe1GL5zf2pfBeJ28HoZ1LZhlCPKEVFfA79dMlxbYHaQzOFVsnYYHMDjUGfST5gfQIJAAACGCSAAAAEgACMiQBGQyJAEZDIkARkMiQBGQyJAEZDIkARkMiQBGQyJAEZE5AAAAAAAAAAAABBIAEEkEgAAAIJIAkAAAAAAAAAAAAAAAAAAAAAAAAAAAAAAAAAAAAAAAEEgAAAAIAAEg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AutoShape 4" descr="data:image/jpeg;base64,/9j/4AAQSkZJRgABAQAAAQABAAD/2wCEAAkGBg8PDQ0NDRAPDw0ODQ8PDw8PDw8PDxAPFBAVFBQQEhQXHCYgGRojGRQUIC8gIycpLCwsFR4xNTEqNSYtLCkBCQoKDQwNDQwNDSkYFBgpKSkpKSkpKSkpKSkpKSkpKSkpKSkpKSkpKSkpKSkpKSkpKSkpKSkpKSkpKSkpKSkpKf/AABEIALYBFQMBIgACEQEDEQH/xAAcAAEAAgIDAQAAAAAAAAAAAAAAAQcFBgMECAL/xABFEAACAgACBgYGBwUFCQAAAAAAAQIDBBEFBhIhMVEHExRBYZEicXKBobEVMkJSwdHwIzNigpIkU2OiwhYXQ0RUc4Oy4f/EABYBAQEBAAAAAAAAAAAAAAAAAAABAv/EABURAQEAAAAAAAAAAAAAAAAAAAAR/9oADAMBAAIRAxEAPwC8QAAAAAAAQSABBJAAkgkAQMiQBGQyJAEAkAQMiQBGQyJAEAkAQCSAAJAAgkAQCQBAJAEAACQAAAAAAAAAAAAAAAAAAAAAAAAAAAAAAAAAAAAAAAAAAAAAAAAAAAAAAhgdTSWl6MNDrMRZGqHOT4+pcWYCrpP0XKewsRk88s3CSXmVJr7p2zGY65yb6qubhXDPcoo1rqgPU2GxULIRsrlGcJLNSi00/ecpTnQ/p6yGJlgpybqti5RTf1ZpZ7vl7y4wBBJAEgxWntY8Pgq3ZiJpbvRgt85epfiVPrH0q4zEOUMN/Z6uCcfrteMgLkxWkqaVndbXX7c4x+DMTdr3o2G6WKq920/kjz3icRba3Kyyc2+O1Js4OoA9F1a+aNnujiqvftL8DK4XSdF37m2uz2Jxk/JHl/qTmw99tbUq5zg1wcZNAeo8ySkNXelPGYdxhiX2ircntfXS8JcS2dAay4fHVqyieby9KD+vH1r8QMsAAABDlks3wAk+LLYxW1JqKXe2kvNmga29KMKHKnBJW2rc7HvhF+C7ysNK6exmKk5X3WSz7tpqK8EgL7xOtmBr3TxVKfhNS+WZ1lr3o1/83V/m/I88vDN8c3695HZPAD0nhtZMHburxNMny6yKfkzIxmms080+9b0eXI0NcG16m0ZjROs2OwrTpvsSX2W24v1oD0aDCanaVvxWCqxGIjGM555bOaTit2b8c8zNgAAAAAAAAAAAIZIAoDXTV+eFxtyknsTm5wlluaZgepPSGktEUYmGxfXGce7PivUzB19G+joy2uqb355OW75AaR0T6AnLFvFyi1XVFpN8HJrLd+u4t84sLhYVQVdUYwhHhGKyRzADCa06y14Gh2Sydks1XDm+b8DL3XKEJTk8oxTk34IpXWnSs8ZiZ2P6kXswj3KKAwOmNJXYu6V18nKTe5N7kuSOj2cynZjvaG1fsxV0aa1xfpPuiubA1+vByk8oxcnySzZmMNqLj7FtQw88ubWRcugNU8Pg4JQgpWfasks234cjNZAefcZqVjaVnZh7EuaTaMTLCtNppprimsj0xkaxrPqPRi4SlXGNd6TalFZKT5MCjezne0PpG7CXRuok4yT3pcGuTO5jNFzpslVZHKUXk0zh7MBduq+scMdh1bHJTSSshyfP1GZKV1Q0tLB4qEs31c2ozj3NP9fIuiuakk1vTSafNPgwPo0PpH1klCPYqHlKSztkuKi+ETepSSTb4JZlQaThK6+22W9zm38QNVeDI7EbD2Az2qWq8cRc5Wr9lXk2vvPuX65AaThtA3W/u6pz9mLZ2panYxLN4e3L2GXrRh4VxUIRUYrgopJHIB55u0PZB5ThKL8Uz5w+jXOcIJb5SS+J6DvwsLFs2QjNcpRT+ZhJal4ZX131x2HCak4rfGWXd4AZbRmDVNFVK4V1xj70t/xzO0QSAAAAAAAAAAAAAAV7p3XTF0Yq6mvYcITajnFZ5ZnQ/wB4WO/w/wClfkfGtFGeNvf8b+ZiuzAbzqbrLiMXdZG7Z2YwzSjFLfmbgaH0e1ZXW+x+JvgGta9Y914Xq4vKVry/lXH9eBWfZTeddG54iMe6EF5vf+Jr/ZAMP2Us3UrQiw+GU2v2tvpN96j3L9eBqOB0dt3Vw5zS+JZ8IJJJcEkl6kB9AAAQyQBpWv8AoJTjHFQXpR9GeXeu5mh9lLo0lhlZTZW/tQfnlmisZ4PJtcnkBheylqam4524OCl9av0H6u78fI0TshtOo8nGVtfc0pL3P/6BtWKjnXNLi4SX+VlfLR+aTy4osZmrX4fq7J1vgnnHxi96/L3AYL6O8DPaqNVTsqe52JOPi455ryZx5HzNpcWo96eezk+aYG2kmsVa40VejiL6Wl9rra4z96z3mdwOkqb4KdFkLItZpxkmB2gQSAAIAkEEgAQAJAAAAAAABXmsGHzxdz/iZj+ymw6Up2r7X/G/mdXsoHc1Lq2bbPY/E281zVqvZtkucPxRsYGn6Zo2sRY/4svI6XZDM41ftbPbZw5AcOhsL/aK3ylmbia5o55XV+1l8GbGAAAAAAQyq9O6z4HC4i2m239rCWUoRrnJrNJpPJZcGu8tTM8za/2bel8fJf3+XlCK/ADZ8R0lYRfu6r7PFqFa+bfwNl6MNbO3Yy+Cp6pV0qSe3tt5trfuWXApPIs/oJq/teMlyprXnKT/AAAusxWsOhniqJwhZOi3ZahdW8pxf5GVAHmfWmjSmDvdONuxL3vYn11vV2LnF5/DijXbLJS+s3L2m5fM9V6X0JRi6pU4muNkJd0lnl4rkyqdZOhCcXKzR1m1Hj1Nr3rwjP8APzAqfZO7o3TGIwstvDXWVSzz9CWSfrjwfvObSur+KwktnE02Vb8s5R9B+qS3fEx+yBaeq3TbZFxq0lDbjuXXVr0l4yj+XkW3ovS1OKqjdh7I2VyWalFpnlHZM9qjrdiNG3qypuVUmutpb9Ga5rlLxA9OA6GhNMVYzD1Yml512RTXNc0/E74AEEgAAABCJAAAACABrWIWdlv/AHJ/+xx7JOJuhB3TnKMIq6zOUmoxXpPvZrWk+kLB05qtyxE+VSyh/W/wzCtx0P8Avv8Axy+aM4V/0d60WY7E3udcK411rYjFyk/Se/ab48F3IsEI0bXPWajR9v7dWOVvpQjXDPaSSz3tpLezQ9IdK9rzWGw8ILulbJ2S/pjkvizcemTQ/W4SrERW+ifpezLd+vUU31IVterGvGMnpPCPE3N1O3ZlBKMK/STSeSXPLiX4meWYQcWpLc4tNPk080z0TqZp6ONwVNqfpqKjYu9SW4IzwAADIADhxdyrrnNvJRi236keW9KX9diL7v726yfucm18Mi9OlLWBYfAyog/22I9BZcVF8X5FG9SFdPqy4OgzAZVYy9/bsjBfyxz/ANTKr6k9AdHOh+y6Moi1lOa6yXrlvA2gABAgkAcGKwVdsXC2EZxayakk00Vrrj0PVTjO/R/7KxZt0/8ADl4L7vu3eBaJDA8oX4SUJyrnFxnBuMovc01xR8dWWB0taMhXpLbgkutqUpJfeXf5NeRpXUBVk9COmZKd+Bk/Ra62tcnwkl8PNlv5FCdFicdLU5d8Jp+rcX2EQSABBIAEIAASQSAIAAFG6+RlPSOJTbcY2PZi23Fb3nku417sfgbvrJgtvG4mX+NNeUmY36L8CKzfRDVs4jELnWvmWoV10d4bq8XYvvUy+El+ZYpUdPSuj44jD20T+rZBx3+rcygNJ6Enh77KZppwk1v71nuZ6LNR121UWIj2iqOd0F6SS3ziuXigKZ7J4Gwan6wWaPv2lm6Z7rIfijlWi/AfRfgRpcejNLVYmtWUzUk1vWazXrR3CmcFC6iW1TOUGvutoz9GuOOikm4Ty75QWfwKyscxWndYqcHW52SW3l6ME/Sb/I0rFa246aaUowz+5FJ+fE1/E4ay2TlZKU5Pvk8wsYfWHSVuNxEr7c9+6Me6MeRjexmy/Rb5H1XoeUpRhGLcpNJJLNt8kRXS1Q1aeKxlUMv2cJKc3lwS3l71VqMVFbkkkl4JGG1V1cjg6cml1s983y/hRnCshr12umGrxdmFuew45JT4xby3p8t+ZncRcoQnOXCEZSfqSzKbx2GldbZbLe5ycn72BcdGKhYtquUZx5xaZylMYWN1TzqnODXJtGYo1n0hDd1rl7UVL5hYs84MXi4VQlZbJRhFZtsryet+Pay24r1Qjn8jD6QuxOIed9k5+Dby8gMTrjpLtuNsuS9BehD2V3mD7H4Gy/RfgHovwIrvdFmim8e7ct1Vb83+kXCa5qVoHsuH2pLK21qUuaj3JmxlZAAAAAAEHy4vmB9kZnG4MhwYHLmRtI4nBnBbhHLvkvUwNVeAjZZiJv8A6q9eVjJ+h4/pGUu1Rpk5S9NOTcnlOazbebfE4f8AYyr71v8AXP8AMDj0HhlVjYZfaw9vwlA2rrUa/htWK65bcHPayaz2pN5Pit78Ed+GEkuDl72BkeuXMjro8zHuiZ8vDz5gdLTGrtdknbQ4wte+UXursfN5fVl4+aMG8JCMti1Omz7tm5P2ZcJe5mxWYK58JtHSxOhb5pxc1KL4qW9eTA6P0REfRET4WquIj+6sdfhCTS8uB9fQekFwv841v8APr6IifM9Fwis5NJLve5eZEtAaQlxxD/lUI/JHHHVG/NSnPblznnPLzA+asCrXs4ePWc7HnGmP832vVHM2XQ2hqcN6bfWXNZOxrJJfdgu5fEx1WiMSss7XuO1DR9y4zb9wGd6+PMnr48zCrBW/eZ9rCWc2B2NOVytw1tVTW3NJZN7OcdpOUc+5tZr3mpdnqUti3Omf3bVs5+zLhL3M2dYWzmziv0XOacZSzi+Kks15AYVaJh7h9EROy9UsnnXJ1v8Aw5SgvJbiVq5ilwxM/eq5fOIHV+iIj6Iidpau4t8cTL3RqX+k+lqnOX722yzwlOWz5LJAYyeFq2urhnZb3V1rbn78uHreRmtDasqMldiFHaW+FSe1GL5zf2pfBeJ28HoZ1LZhlCPKEVFfA79dMlxbYHaQzOFVsnYYHMDjUGfST5gfQIJAAACGCSAAAAEgACMiQBGQyJAEZDIkARkMiQBGQyJAEZDIkARkMiQBGQyJAEZE5AAAAAAAAAAAABBIAEEkEgAAAIJIAkAAAAAAAAAAAAAAAAAAAAAAAAAAAAAAAAAAAAAAAEEgAAAAIAAEgAAAAAAAAAAAAAAAAAAAAAAAAAAAAAAAAAAAAA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2009764" cy="150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8" descr="data:image/jpeg;base64,/9j/4AAQSkZJRgABAQAAAQABAAD/2wCEAAkGBhASERUSEhQUEBAUGBIYFxQVFBoSFRgWGBYXFB0SFhgYGyceFxkkGxcVHy8gJCgpLCwsFx4xNjAqNSYrLCkBCQoKDgwOGg8PGjUkHyUvLC80LiosNS01LDQsLC0sNTAtMCo0KS01Lyw0LC0qNCwsKiwsMDQ1LC8sLCwsKSwsLP/AABEIALABHwMBIgACEQEDEQH/xAAcAAEAAgMBAQEAAAAAAAAAAAAABQYDBAcBAgj/xABIEAABAwICBQcGCwYFBQAAAAABAAIDBBESIQUGBzFBEyJRYXGBkTIzQqGxwRQ0UmJyc4KSssLRNVODorPSI0NEVJMVJGPh8P/EABoBAQACAwEAAAAAAAAAAAAAAAADBAECBQb/xAA2EQACAgEBBAcGBQQDAAAAAAAAAQIDEQQSITFBBRNRYXHh8DKBkaGx0RQiM5KyJILB8SM0Uv/aAAwDAQACEQMRAD8A7iiIgCIiAIiIAiIgCIiAIir+uGkjTtgnHozsDutj2ua4eGfa0LWT2VlktVbtmoR4ssCIEWxEEREAREQBERAEREAREQBERAEREAREQBERAEREAREQBERAEREAREQBERAEREAVB2qVt2wUzc3vdjI8WN8S4/dVx0vpaKmidLKbNbw4uPBrRxJXOtVoZNIaQNVKOZGQ63AEebjHZv7utV7pZ/IuLOv0ZVst6qfsw+b5L13HUI22AHQAF9IisHICIiAIiIAiIgCIiAIiIAiIgCIiAIiIAiIgCIiAIiIAiIgCIiAIiIAiIgCjNPaww0keOU5nyWDynHoA9+4KM1t11jpBgbaSoIyZwbfc5/6bz1b1zqg0bV6SnLiS85Y5HeQwdH6NH/tV7LsPZjvZ2dF0b1keuvezWvn6/wBGWqrKvStS1oGWeFg8iNvFxPtO85AcAuraC0LHSwthj3DNzuLnHe4//ZCwWLQOr8FHFgZv3vkPlOI4k8AOjcFX9N7RWtdyNGz4TMThDrEsv0NAzeeyw6ytYRVX5pveyTUWz1zVGmjiuPu979fMub5AASSABvJNgO0rVo9KxSk8keUaN72i7L9Afucey6rejNUppyJdIyGZ28U4Nom/SDcieoZdZVujjDQAAABkABYAdACni29+MHLurrr/ACqW0+7h5/L3n0iItysEREAREQBERAEREAREQBERAEREAREQBERAEREAREQBERAEREAVe101n+Bw82xnkuGA5gdLz1C47yFYVyjam53wtgPkiJtu9z7+5Q3zcIZR0ui9PHUamMJ8OPjghdBaHlrqnBiJLiXSSHMgXzcekncOtdm0ZoyKnibFE3CxviTxcTxJ6VWdl+jwykMvpSvdc/NYcAHiHHvUzrhWOiop3tydgIB6C4hl/wCZR0wUIbb4lzpPUT1Op/Dx3RTwl38PIoOu2uD6mQ00BPIA4Th3yuvbvbfIDjv6FcNTtT2UjA94Dqlw5zt+G/8Alt6uk8eyy5pqi5grqcu8nlG+NiG/zYV3Fa0fnbnLiTdLP8LCGlq3Rxl9/iERFcPNhERAEREAREQBERAEREAREQBERAEREAREQBERAEREAREQBERAEREAVM2laAM0InYLvhvcDeYzv8CL9l1c14QtJxU47LLGmvlp7Y2x4opuy7SIfSui9KJ5y+a/nA+OIdysmndHcvTyw8XscB9LeD42VL0nop+i6oVkDS6kcbSsHoBxzHZexB4HLir9T1DZGNewhzHAEEbiDmCo6vZ2Jci5rsK1amr2ZPPg+affzPz85rmuIN2uabEbiCD6iCuy6l6zCrg5x/x47CQdPRIOo+26rW0jVS16yIZZcq0eAlHqB8elV7UGrcyuiDb2fiY4dLS0n1EA9yqwzTZsvmeg1Sr6R0fWx4xTfhjivXcdnREXRPFhERAEREBFa0yubR1DmktcI3kEGxBtvBG4rnWoml6h9dE180r2nlLtdI5wNo3HME2XQ9bviNR9VJ7FzHZ7+0Iv4v8ATeqdzfWRPR9Gwi9Fe2uT/idlRaWldMQ0zMczwxt7DIkk2JsABcmwKqdXtXpwf8OKSTrJawe8+pWZWRjxZxqNHfes1wbXrmXlFQqfazETz4HsHS14f6iArjozSsVRGJIXB7D3EH5JBzB6liNkZ8GZv0V+nWbY4XrsNxFUtL7RIaeZ8L4pS5hAuMFjcBwIu7dYhWXR9a2aJkrPJka1w6bEXsetZU4yeEzSzTW1QU5xwnwZsItbSNc2GJ8rrlsbXOIG8gC9hfiq9oTaBDVTthZFK1zsWbsNgAC65s6/D1rLnFPDMV6a2yDnCOUuLLUiiNOa00tJYTPs8i4Y1pc4i9r5ZAZHeQqzPtZiB5kEjh0ue1nqAK1lbCO5slp0GouW1XBtfD6l9RUjR+1Snc4CWN8IPpXEjR22sfAFWmp0oGsEjGumY4FwMdnEgNxDD034LMbIy4M1u0l1DSsjjPrjwN5FipZ8bQ6xbe+ThY7yLkcL7+9ZVuVmsbgiIhgIiIAiIgCKF1m1rhomB0mJzn3wMbvNrXNzkALjxVAdtDqqqZsTZI6CF5sX2xFo33LneGVt6s1aWyxbS4dpUu1ddT2W9/YdYc4DM5BfEVSx3kua63QQfYoLR2qVJYPe51a/fyk0nLDtDScI8FPRRNaLNAaBuAFh4BQyUVuTLEXJ72sfM9liDgWuAc0gggi4IPAjiFEaG0U6lc6Jl3UrrujBNzE45mPrYd4PA3B3hTKKNpZyTxslGLjyZG6ySMbSTl/k8lJe/W0gDxIVN2a6rPB+FyjDkREDvN8jJ1C2Q7SehXXSVHFJYTEGNpDsDiA1zhmMd/KA323X33yXzNrBSM8qohb1GVo7rXWvUuc1LHAsw1vUaeVUX7XF93Z7+ZIoq9Jr9o8HCJuUccg2Nj5CT0DC3NTNJUmRuIsfGDuDwA7vAJt35qaVco75LBz42Qk8RefA0K/WyjhJEkzQRvDQX26jgBt3rJozWakqDaGZj3fJvhd911j6lIhgta2XRwXNtpWrEcIbWU45JweA8M5oubkSNt5JuLG3SFPTCux7Dym+ZXvstqjtrDS5cH69x0tFW9QtYHVdKHSZyxkseflEAEO7SCL9YKsignBwk4vkWK5qyKkuDIjW74jUfVSexcx2e/tCL+L/AE3rp2t3xGo+qk9i5js9/aEX8X+m9ULv1YnqOjP+jf4P+J1XTWhIqqMRy3LA5rsjhNxfj3latPqbQMFhTxnrcOUPi662tNabhpYjLKbDcAM3OPyWjpVDk2h19Q8tpIAOxpmfbpJyaPBTTlXF7+JzdLRq7q/+N4gubeESWvWqFK2mfPFG2GSOx5gwtcLgEEbuN79SidlNW4VEsV+a6PFb5zXNF/BxWDTVXpp0D/hDXNgI592RtyuOjnDOybLPjjvqX/jjVXKdqaWDuKucej7I2TU/B5xwNnaro3DNFOBk9pY76Tcx4g/yqd2YaS5SlMRPOhcR9l3OHrxDuW7tA0by1FIQLuitIPs+V/KXKj7NNJcnWcmTzZmlv2m89vscO9bv8l2e0rQ/qui3HnD/ABv+jwXbaLV4KCQcZCxg73An+VpVU2U0OKoll4MYGjtef0YfFbe1ivzhgHzpHfgb+dTOzPR3J0eMjnTOc77I5g9hPesv81/gaRf4fopvnN+vkiW0zqtTVT2PmaXFgIADi0EEg52zO7p4lI9UqFosKaG3WwOPic1g1n1vhogA4GSVwu2MGxt8px9FqqDNc9LVNzTwgM6WRl47C9/NupZzrjLhllLT6bV21JqWzBcMywjFtG1Zgp+TlhbyYeXNcweTe2IOaOHHLsU9ssrHOpXsJuI5CG9Qc0Ot43PeqfrVPpNzGfDWlseLm3bGOdhPyM9196tGybzM31jfwBV62uu3LB1tXCS6NxZJSafFPPPt+RfERFfPJhERAEREAREQGtX6NhnZgmY2VnQ4Xz6R0HrCrNXstoHm7RJF9B9x4PBVvXzI4gEgXIBsN1z0KWFtkPZeCKymuz245KC7ZHEPN1ErPstPssvobMJQLNr5h9l3ukUBSbQZ21hkrGvLG4m8g3mcmbjnYTbE4ZjnZ5q4wbTtHO3vez6Ubvygro2fi4Y5+CTOZX+Dnnl4tr/JGDZlPxr5j9l3vlQbKL+VVyu+zb2uKnWbQdGn/UN72vHtavXbQNGj/UN7mvPsaoet1fY/2+RP1Ok7V+7zIaLZHSenJM/vY38pUnS7NtHM/wAovPz3uPqBA9Sxz7TdHN3SPf8ARjd+YBRdVtfgHm4JX/SLWD1YlnGsn2/T7GudFX2fX7lzotD08Pmoo4+trA0+IF1uKraq6/QVnMIMM/yPKaR0tdb1GytKpWwnCWJ8S9VOE45r4Bc+2taZaImUwN3vcHuHQxt7X7T+Eqd07rdgcYKVhqqvdgYMTYz0yOGQ7L9tlFavagOMvwqvcJqgnFg8poPAuO51srAZC3FWdPGNTVtnLgub8itqJStTqr58XyXn3G/s30K+nowXiz5XGQg7wCAGg9dhfvVqRFVsm7JOT5lqqtVwUFyIjW74jUfVSexcx2e/tCL+L/Teuk67TBtBUE8WFve4ho9q51s4hLq9h+S2Vx+7h/MFQu/Viep6N3aC9+P8SQ2r1DjUxM9BseIDrc5wJ8GtVr2eRRihjLLXdjLzxL8RGfcAOyy+dd9UTWMa+Mhs8dwL5BzTnhJ4G+YPb0qj0WhdMUxLYWTR3OeAtLCd195b3rD2q7XJrKZmHVavQxpjNRlF8G8dv3yX7X2oY2hmDnBpcAGgmxJxA2HSVStlnx131L/xxrfotQKuoJlrpXE2OFmPG+9sgT5LBe2Q9Sz6g6qVdNUmSZgYwxubcPa7nFzDazSego9qVkZY3GYSoo0dtKsUpffku3gX6WMOaWkXaQQR1HIhcKLXUlXb0oJR3hjveB613hc6131KqZqoywMD2va3Fzmts8c30iOAat9RBtJriir0LqYVzlXY8Rkufd/tla1iqzW17uTOIPe2OM8MI5od2E3d3rsdHStijZG3JrGtaOwCyomo2pM8NRy1QwNwNOAYmuu52RPNJtYX+91LoSzRF75S4s16Wvrk4UVPMYLl69bziOudQ59dOXcHlo6mtAaLd2feuzUEcbYmNjsIw1uG27DbKypOu+oks0pqKeznOtjjJDSSBbE0nLcBcG25QVBo/TbAIoxPGzcBiaGjsLjkOwqOLlVOWVnJevjVrtNUoWKOyt6bxyX2J3axUM5KFmIY8ZdhvnhwkYrdF19bJvMzfWN/AFHy7NqgwPkkfy1Y7CWtx3HlC+J7vKNr9XarBs90FPSxytmaGFzwRZwdlhA9ElZipO3aawRXToh0e6a5qTT8M787l2d5bERFcPNhERAEREAREQBERAR+k9X6Wo89EyQ9JHOHY4ZjxVeqNldA7yeVj+jJcfzgrzaVpCsihaafE2Ml3KyM8pu62e9oOefUMwqzoTapJDE2OSFsgYAMTXljjbi4EG56TxXRpq1Dr26pe7JzL7tMrNi2PvwTTtkFPwnlHaGH3LxuyCn4zy+DR7l7Ftfp/SglHYWO9pCyHa7R/up/Bn963/re/wCRH/Qd3zM0OyehG90z+14H4WhStJqHo6PMU7HEcXkyepxIVZqNsMfoU7j9KQN9gK0Ydr83KAvgj5Li1rnY+0OOXdZYdOsmt7fxMq/RQe5L4HToKZjBhY1rG9DQGjwC8qqVsjcLr4TvAcW36jYg26lpaB1giq4+UiDwOIewt7gfJd3EqTXOkpRlh8TqRcZRyuBhpaOONuGNjY2j0WtDR4BZkRat5NksBeEr1EByPXbW19W/kI2uZEx1sJHPe8G2beFuDd/utuz7VV1Mx0sotNIAMPFjN+E9ZOZ7ArEzQ0AmdOI28s6132zyFsug26N63VXhU1Lbk8s6+o6QjKhaemOzHn3+vWAiIrByAiIgCIiAIiIAiIgCIiAIiIAiIgCIiAKI07rXS0g/xn885iNvOeeu3AdZsFLrkOsWzzSHLPkb/wB0Huc7EHAPzPpNcRn2XVrTV12SxZLC+pU1VtlcM1xy/oXTR+nq+rAfTwR08B3Szkvc4dLY2W9Zt1qaoqKoabyz8p80RNjb73etcy0bp/TFE0MdDI+JosGyQuIAHAPbnbvNlLwbXgMpqZzTxwv9zgParFmlsf6aTXd57ytVq68LrG0+/d9Nx0UhQGktQ6CYkuhDHH0oyYz22bke8KJi2s0J3tnb9hp9j1tx7TtHHe97e2J3uBUEadRW8xTXgWJX6axYk0/Ejp9kVKfIlmb24XflCwDY9F/uJPuN/VTg2k6N/fH/AIpP7UO0nRv74/8AFJ/aplZrF2/AgdWif/n4+ZH0+yWjHlPmf9prR6m39anNH6l0EObIGFw9J95D4vvbuUe/ado4em93ZE73gLWk2sUA3CZ3YwD2uC1ktXPjk3i9HXw2S5gL1Udu1Br8oKSomPUB+XEs8esOlpfNULYR0zyW8RzT6lC9NYva3eLROtVW/Z3+CbLitBml2GpdTDN7YxISMwAXYcLug7iOkX74iLQukZfjNWIm8Y6VmA9nKO5w7lvMbRaPiNyyBpzLnOu956STznu8VpsRW7OX3G23J78YXeTCLS0VpAzs5TA5jHHmYxZzm/LI9EHgN9rHjZbqiaw8MmTTWUERFgyEREAREQBERAEREAREQBERAEREAREQBERAEREAWtWDLzYl+bzb92LL1hbKLK3GGslYqX0Q89QPHX8EEo8Yg5R0tRoG/OjiYfnU8kftYFeF5ZTq3Hb7n5MglS32e9eaKIXaun/bj77V6H6uj/beDirs+lYd7WntaCsf/TIP3Uf3G/ot+vXbL93kadQ+yP7fMp40nq8zhTH+CX/kK+267aGj821t/wDx09u4c0K2jRsP7uP7jf0WZsLRuAHYAFh2wfHL/u8jKqsXDZX9vmVA7SojlDTVUx4WjsPUT7F8HWzSknmdHOZ1yut6iG+1XVFr1ta4Q+LfkZ6qx8Z/BJfcpI0XpufztRFSMO8RC7vEf3KQ0TqDTRPEshfVT/LmOLPpDd3jdWZFh6ibWFuXduMx00E8ve+958giIoCwEREAREQBERAEREAREQBERAEREAREQBERAEREAREQBERAEREAREQBERAEREAREQBERAEREAREQBERAEREAREQBERAEREAREQBER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9" name="Straight Arrow Connector 18"/>
          <p:cNvCxnSpPr>
            <a:stCxn id="7" idx="6"/>
          </p:cNvCxnSpPr>
          <p:nvPr/>
        </p:nvCxnSpPr>
        <p:spPr>
          <a:xfrm flipV="1">
            <a:off x="6516216" y="4077072"/>
            <a:ext cx="1080120" cy="1098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6"/>
          </p:cNvCxnSpPr>
          <p:nvPr/>
        </p:nvCxnSpPr>
        <p:spPr>
          <a:xfrm flipV="1">
            <a:off x="6516216" y="4653136"/>
            <a:ext cx="1296144" cy="522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6"/>
          </p:cNvCxnSpPr>
          <p:nvPr/>
        </p:nvCxnSpPr>
        <p:spPr>
          <a:xfrm>
            <a:off x="6516216" y="5175194"/>
            <a:ext cx="432048" cy="70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1728193" cy="1973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téléchargement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301208"/>
            <a:ext cx="1728812" cy="1728812"/>
          </a:xfrm>
          <a:prstGeom prst="rect">
            <a:avLst/>
          </a:prstGeom>
        </p:spPr>
      </p:pic>
      <p:pic>
        <p:nvPicPr>
          <p:cNvPr id="9" name="Image 8" descr="téléchargement (5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852936"/>
            <a:ext cx="1839972" cy="1080120"/>
          </a:xfrm>
          <a:prstGeom prst="rect">
            <a:avLst/>
          </a:prstGeom>
        </p:spPr>
      </p:pic>
      <p:sp>
        <p:nvSpPr>
          <p:cNvPr id="22" name="Flèche vers la droite 21"/>
          <p:cNvSpPr/>
          <p:nvPr/>
        </p:nvSpPr>
        <p:spPr>
          <a:xfrm>
            <a:off x="2123728" y="2852936"/>
            <a:ext cx="2736304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1124744"/>
            <a:ext cx="1152128" cy="72008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Arial"/>
              </a:rPr>
              <a:t>Pivot </a:t>
            </a:r>
          </a:p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Arial"/>
              </a:rPr>
              <a:t>MM</a:t>
            </a:r>
            <a:endParaRPr lang="fr-FR" sz="24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843808" y="1052736"/>
            <a:ext cx="176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  <a:latin typeface="Arial"/>
              </a:rPr>
              <a:t>Model-to-Model</a:t>
            </a:r>
            <a:endParaRPr lang="fr-FR" sz="28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32040" y="2420888"/>
            <a:ext cx="1728192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008000"/>
                </a:solidFill>
                <a:latin typeface="Arial"/>
              </a:rPr>
              <a:t>UI</a:t>
            </a:r>
          </a:p>
          <a:p>
            <a:pPr algn="ctr"/>
            <a:r>
              <a:rPr lang="fr-FR" sz="3600" b="1" dirty="0" smtClean="0">
                <a:solidFill>
                  <a:srgbClr val="008000"/>
                </a:solidFill>
                <a:latin typeface="Arial"/>
              </a:rPr>
              <a:t>model</a:t>
            </a:r>
            <a:endParaRPr lang="fr-FR" sz="36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084168" y="4221088"/>
            <a:ext cx="176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  <a:latin typeface="Arial"/>
              </a:rPr>
              <a:t>Model-to-</a:t>
            </a:r>
            <a:r>
              <a:rPr lang="fr-FR" sz="2800" b="1" dirty="0" err="1" smtClean="0">
                <a:solidFill>
                  <a:srgbClr val="008000"/>
                </a:solidFill>
                <a:latin typeface="Arial"/>
              </a:rPr>
              <a:t>Text</a:t>
            </a:r>
            <a:endParaRPr lang="fr-FR" sz="2800" b="1" dirty="0">
              <a:solidFill>
                <a:srgbClr val="008000"/>
              </a:solidFill>
              <a:latin typeface="Arial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936104" cy="106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 rot="19351826">
            <a:off x="449683" y="1458717"/>
            <a:ext cx="174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  <a:latin typeface="Arial"/>
              </a:rPr>
              <a:t>Another</a:t>
            </a:r>
            <a:r>
              <a:rPr lang="fr-FR" sz="2000" b="1" dirty="0" smtClean="0">
                <a:solidFill>
                  <a:srgbClr val="008000"/>
                </a:solidFill>
                <a:latin typeface="Arial"/>
              </a:rPr>
              <a:t> DSL</a:t>
            </a:r>
            <a:endParaRPr lang="fr-FR" sz="20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6" name="Flèche vers la droite 35"/>
          <p:cNvSpPr/>
          <p:nvPr/>
        </p:nvSpPr>
        <p:spPr>
          <a:xfrm rot="712523">
            <a:off x="2234605" y="1961283"/>
            <a:ext cx="2598933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156176" y="1340768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TP3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55576" y="54868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TP3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3203848" y="234888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TP4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292080" y="5301208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TP5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53003" y="4063228"/>
            <a:ext cx="257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  <a:latin typeface="Arial"/>
              </a:rPr>
              <a:t>Questionnaire.xtext</a:t>
            </a:r>
            <a:endParaRPr lang="fr-FR" sz="20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827584" y="450912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TP2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23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765EEAB-4E08-3749-9A4A-2C2131524E09}" type="slidenum">
              <a:rPr lang="en-US"/>
              <a:pPr/>
              <a:t>30</a:t>
            </a:fld>
            <a:endParaRPr lang="en-US"/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268413"/>
            <a:ext cx="7650162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78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2808287" cy="71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735388"/>
            <a:ext cx="471646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rgbClr val="558ED5"/>
                </a:solidFill>
                <a:latin typeface="Calibri" charset="0"/>
              </a:rPr>
              <a:t>Food? </a:t>
            </a:r>
            <a:r>
              <a:rPr lang="de-AT" b="1" dirty="0" err="1" smtClean="0">
                <a:solidFill>
                  <a:srgbClr val="558ED5"/>
                </a:solidFill>
                <a:latin typeface="Calibri" charset="0"/>
              </a:rPr>
              <a:t>Product</a:t>
            </a:r>
            <a:r>
              <a:rPr lang="de-AT" b="1" dirty="0" smtClean="0">
                <a:solidFill>
                  <a:srgbClr val="558ED5"/>
                </a:solidFill>
                <a:latin typeface="Calibri" charset="0"/>
              </a:rPr>
              <a:t> </a:t>
            </a:r>
            <a:r>
              <a:rPr lang="de-AT" b="1" dirty="0" err="1" smtClean="0">
                <a:solidFill>
                  <a:srgbClr val="558ED5"/>
                </a:solidFill>
                <a:latin typeface="Calibri" charset="0"/>
              </a:rPr>
              <a:t>lines</a:t>
            </a:r>
            <a:r>
              <a:rPr lang="de-AT" b="1" dirty="0" smtClean="0">
                <a:solidFill>
                  <a:srgbClr val="558ED5"/>
                </a:solidFill>
                <a:latin typeface="Calibri" charset="0"/>
              </a:rPr>
              <a:t>!</a:t>
            </a:r>
            <a:endParaRPr lang="de-DE" b="1" dirty="0">
              <a:solidFill>
                <a:srgbClr val="558ED5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0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268413"/>
            <a:ext cx="4524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4508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65625"/>
            <a:ext cx="4524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 rot="-1018207">
            <a:off x="4119563" y="18986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81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>
            <a:off x="4067175" y="30861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81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 rot="1018207" flipV="1">
            <a:off x="4037013" y="426243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81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765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36560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276475"/>
            <a:ext cx="28797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679950"/>
            <a:ext cx="33004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12576" y="1340768"/>
            <a:ext cx="5007881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5747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" y="8605"/>
            <a:ext cx="9144901" cy="68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70892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de-AT" sz="8800" b="1" dirty="0" err="1" smtClean="0">
                <a:solidFill>
                  <a:srgbClr val="558ED5"/>
                </a:solidFill>
                <a:latin typeface="Calibri" charset="0"/>
              </a:rPr>
              <a:t>Mass</a:t>
            </a:r>
            <a:r>
              <a:rPr lang="de-AT" sz="8800" b="1" dirty="0" smtClean="0">
                <a:solidFill>
                  <a:srgbClr val="558ED5"/>
                </a:solidFill>
                <a:latin typeface="Calibri" charset="0"/>
              </a:rPr>
              <a:t> </a:t>
            </a:r>
            <a:r>
              <a:rPr lang="de-AT" sz="8800" b="1" dirty="0" err="1" smtClean="0">
                <a:solidFill>
                  <a:srgbClr val="558ED5"/>
                </a:solidFill>
                <a:latin typeface="Calibri" charset="0"/>
              </a:rPr>
              <a:t>production</a:t>
            </a:r>
            <a:endParaRPr lang="de-AT" sz="8800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28675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latin typeface="Calibri" charset="0"/>
            </a:endParaRPr>
          </a:p>
        </p:txBody>
      </p:sp>
      <p:sp>
        <p:nvSpPr>
          <p:cNvPr id="2867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8990A5A-DD43-4640-80E1-56CB4D81D3F4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82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3" descr="Z:\mathieuacher sur mon Mac\Desktop\PhDPresentationResources\ist2_4610923-binary-code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Autofit/>
          </a:bodyPr>
          <a:lstStyle/>
          <a:p>
            <a:r>
              <a:rPr lang="fr-FR" sz="9600" b="1" dirty="0" err="1" smtClean="0">
                <a:solidFill>
                  <a:srgbClr val="558ED5"/>
                </a:solidFill>
              </a:rPr>
              <a:t>What</a:t>
            </a:r>
            <a:r>
              <a:rPr lang="fr-FR" sz="9600" b="1" dirty="0" smtClean="0">
                <a:solidFill>
                  <a:srgbClr val="558ED5"/>
                </a:solidFill>
              </a:rPr>
              <a:t> about software?</a:t>
            </a:r>
            <a:endParaRPr lang="fr-FR" sz="96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3" descr="Z:\mathieuacher sur mon Mac\Desktop\PhDPresentationResources\ist2_4610923-binary-code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832648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558ED5"/>
                </a:solidFill>
              </a:rPr>
              <a:t>Product </a:t>
            </a:r>
            <a:r>
              <a:rPr lang="fr-FR" sz="5400" b="1" dirty="0" err="1" smtClean="0">
                <a:solidFill>
                  <a:srgbClr val="558ED5"/>
                </a:solidFill>
              </a:rPr>
              <a:t>lines</a:t>
            </a:r>
            <a:r>
              <a:rPr lang="fr-FR" sz="5400" b="1" dirty="0" smtClean="0">
                <a:solidFill>
                  <a:srgbClr val="558ED5"/>
                </a:solidFill>
              </a:rPr>
              <a:t> of </a:t>
            </a:r>
            <a:br>
              <a:rPr lang="fr-FR" sz="5400" b="1" dirty="0" smtClean="0">
                <a:solidFill>
                  <a:srgbClr val="558ED5"/>
                </a:solidFill>
              </a:rPr>
            </a:br>
            <a:r>
              <a:rPr lang="fr-FR" sz="5400" b="1" dirty="0" smtClean="0">
                <a:solidFill>
                  <a:srgbClr val="558ED5"/>
                </a:solidFill>
              </a:rPr>
              <a:t>software intensive </a:t>
            </a:r>
            <a:r>
              <a:rPr lang="fr-FR" sz="5400" b="1" dirty="0" err="1" smtClean="0">
                <a:solidFill>
                  <a:srgbClr val="558ED5"/>
                </a:solidFill>
              </a:rPr>
              <a:t>systems</a:t>
            </a:r>
            <a:endParaRPr lang="fr-FR" sz="54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6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2" name="Groupe 20"/>
          <p:cNvGrpSpPr/>
          <p:nvPr/>
        </p:nvGrpSpPr>
        <p:grpSpPr>
          <a:xfrm>
            <a:off x="827584" y="3284984"/>
            <a:ext cx="3939263" cy="1210879"/>
            <a:chOff x="2204373" y="2928910"/>
            <a:chExt cx="3939263" cy="1210879"/>
          </a:xfrm>
        </p:grpSpPr>
        <p:sp>
          <p:nvSpPr>
            <p:cNvPr id="19" name="Flèche vers le bas 18"/>
            <p:cNvSpPr/>
            <p:nvPr/>
          </p:nvSpPr>
          <p:spPr>
            <a:xfrm rot="16200000">
              <a:off x="4816946" y="2673791"/>
              <a:ext cx="857257" cy="1796123"/>
            </a:xfrm>
            <a:prstGeom prst="downArrow">
              <a:avLst/>
            </a:prstGeom>
            <a:noFill/>
            <a:ln w="539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6835" name="Picture 3" descr="Z:\mathieuacher sur mon Mac\Desktop\PhDPresentationResources\ist2_4610923-binary-code.jp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lum bright="31000" contrast="9000"/>
            </a:blip>
            <a:srcRect/>
            <a:stretch>
              <a:fillRect/>
            </a:stretch>
          </p:blipFill>
          <p:spPr bwMode="auto">
            <a:xfrm>
              <a:off x="2204373" y="2928910"/>
              <a:ext cx="1614505" cy="1210879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1403648" y="980728"/>
            <a:ext cx="4894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</a:rPr>
              <a:t>Software</a:t>
            </a:r>
            <a:r>
              <a:rPr lang="en-US" sz="3200" b="1" dirty="0" smtClean="0"/>
              <a:t> </a:t>
            </a:r>
            <a:r>
              <a:rPr lang="en-US" sz="3200" dirty="0" smtClean="0"/>
              <a:t>intensive systems </a:t>
            </a:r>
            <a:endParaRPr lang="en-US" sz="3200" dirty="0"/>
          </a:p>
        </p:txBody>
      </p:sp>
      <p:sp>
        <p:nvSpPr>
          <p:cNvPr id="66" name="ZoneTexte 65"/>
          <p:cNvSpPr txBox="1"/>
          <p:nvPr/>
        </p:nvSpPr>
        <p:spPr>
          <a:xfrm>
            <a:off x="1115616" y="1916832"/>
            <a:ext cx="5268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 declined in many </a:t>
            </a:r>
            <a:r>
              <a:rPr lang="en-US" sz="3200" b="1" dirty="0" smtClean="0">
                <a:solidFill>
                  <a:srgbClr val="558ED5"/>
                </a:solidFill>
              </a:rPr>
              <a:t>variants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344" y="5445224"/>
            <a:ext cx="1584176" cy="736942"/>
          </a:xfrm>
          <a:prstGeom prst="rect">
            <a:avLst/>
          </a:prstGeom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1569630" cy="11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764704"/>
            <a:ext cx="1728192" cy="7887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352" y="1844824"/>
            <a:ext cx="1262258" cy="5760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013" y="4797152"/>
            <a:ext cx="1440160" cy="6572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0352" y="3717032"/>
            <a:ext cx="1262258" cy="5760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8344" y="2852936"/>
            <a:ext cx="1384548" cy="631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50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2" name="Groupe 20"/>
          <p:cNvGrpSpPr/>
          <p:nvPr/>
        </p:nvGrpSpPr>
        <p:grpSpPr>
          <a:xfrm>
            <a:off x="827584" y="3284984"/>
            <a:ext cx="3939263" cy="1210879"/>
            <a:chOff x="2204373" y="2928910"/>
            <a:chExt cx="3939263" cy="1210879"/>
          </a:xfrm>
        </p:grpSpPr>
        <p:sp>
          <p:nvSpPr>
            <p:cNvPr id="19" name="Flèche vers le bas 18"/>
            <p:cNvSpPr/>
            <p:nvPr/>
          </p:nvSpPr>
          <p:spPr>
            <a:xfrm rot="16200000">
              <a:off x="4816946" y="2673791"/>
              <a:ext cx="857257" cy="1796123"/>
            </a:xfrm>
            <a:prstGeom prst="downArrow">
              <a:avLst/>
            </a:prstGeom>
            <a:noFill/>
            <a:ln w="539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6835" name="Picture 3" descr="Z:\mathieuacher sur mon Mac\Desktop\PhDPresentationResources\ist2_4610923-binary-code.jp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lum bright="31000" contrast="9000"/>
            </a:blip>
            <a:srcRect/>
            <a:stretch>
              <a:fillRect/>
            </a:stretch>
          </p:blipFill>
          <p:spPr bwMode="auto">
            <a:xfrm>
              <a:off x="2204373" y="2928910"/>
              <a:ext cx="1614505" cy="1210879"/>
            </a:xfrm>
            <a:prstGeom prst="rect">
              <a:avLst/>
            </a:prstGeom>
            <a:noFill/>
          </p:spPr>
        </p:pic>
      </p:grpSp>
      <p:sp>
        <p:nvSpPr>
          <p:cNvPr id="45" name="ZoneTexte 44"/>
          <p:cNvSpPr txBox="1"/>
          <p:nvPr/>
        </p:nvSpPr>
        <p:spPr>
          <a:xfrm>
            <a:off x="1403648" y="980728"/>
            <a:ext cx="4894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558ED5"/>
                </a:solidFill>
              </a:rPr>
              <a:t>Software</a:t>
            </a:r>
            <a:r>
              <a:rPr lang="en-US" sz="3200" b="1" dirty="0" smtClean="0"/>
              <a:t> </a:t>
            </a:r>
            <a:r>
              <a:rPr lang="en-US" sz="3200" dirty="0" smtClean="0"/>
              <a:t>intensive systems </a:t>
            </a:r>
            <a:endParaRPr lang="en-US" sz="3200" dirty="0"/>
          </a:p>
        </p:txBody>
      </p:sp>
      <p:sp>
        <p:nvSpPr>
          <p:cNvPr id="66" name="ZoneTexte 65"/>
          <p:cNvSpPr txBox="1"/>
          <p:nvPr/>
        </p:nvSpPr>
        <p:spPr>
          <a:xfrm>
            <a:off x="1115616" y="1916832"/>
            <a:ext cx="5268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are declined in many </a:t>
            </a:r>
            <a:r>
              <a:rPr lang="en-US" sz="3200" b="1" dirty="0" smtClean="0">
                <a:solidFill>
                  <a:srgbClr val="558ED5"/>
                </a:solidFill>
              </a:rPr>
              <a:t>variants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grpSp>
        <p:nvGrpSpPr>
          <p:cNvPr id="25" name="Groupe 16"/>
          <p:cNvGrpSpPr/>
          <p:nvPr/>
        </p:nvGrpSpPr>
        <p:grpSpPr>
          <a:xfrm>
            <a:off x="8339894" y="0"/>
            <a:ext cx="804106" cy="6858001"/>
            <a:chOff x="0" y="-178051"/>
            <a:chExt cx="1335985" cy="7488671"/>
          </a:xfrm>
        </p:grpSpPr>
        <p:pic>
          <p:nvPicPr>
            <p:cNvPr id="26" name="Picture 3" descr="Z:\mathieuacher sur mon Mac\Desktop\PhDPresentationResources\1_18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084142"/>
              <a:ext cx="1305547" cy="1143454"/>
            </a:xfrm>
            <a:prstGeom prst="rect">
              <a:avLst/>
            </a:prstGeom>
            <a:noFill/>
          </p:spPr>
        </p:pic>
        <p:pic>
          <p:nvPicPr>
            <p:cNvPr id="27" name="Picture 4" descr="Z:\mathieuacher sur mon Mac\Desktop\PhDPresentationResources\01_quickview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992037"/>
              <a:ext cx="1335985" cy="1170113"/>
            </a:xfrm>
            <a:prstGeom prst="rect">
              <a:avLst/>
            </a:prstGeom>
            <a:noFill/>
          </p:spPr>
        </p:pic>
        <p:pic>
          <p:nvPicPr>
            <p:cNvPr id="28" name="Picture 5" descr="Z:\mathieuacher sur mon Mac\Desktop\PhDPresentationResources\01_small_18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332262"/>
              <a:ext cx="1305547" cy="1143456"/>
            </a:xfrm>
            <a:prstGeom prst="rect">
              <a:avLst/>
            </a:prstGeom>
            <a:noFill/>
          </p:spPr>
        </p:pic>
        <p:pic>
          <p:nvPicPr>
            <p:cNvPr id="29" name="Picture 5" descr="Z:\mathieuacher sur mon Mac\Desktop\PhDPresentationResources\GT-I7500OKABOG-14313-64-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6167162"/>
              <a:ext cx="1305547" cy="1143458"/>
            </a:xfrm>
            <a:prstGeom prst="rect">
              <a:avLst/>
            </a:prstGeom>
            <a:noFill/>
          </p:spPr>
        </p:pic>
        <p:pic>
          <p:nvPicPr>
            <p:cNvPr id="30" name="Picture 7" descr="Z:\mathieuacher sur mon Mac\Desktop\PhDPresentationResources\SGH-T95ZKATMB_1_170_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-178051"/>
              <a:ext cx="1305547" cy="1143457"/>
            </a:xfrm>
            <a:prstGeom prst="rect">
              <a:avLst/>
            </a:prstGeom>
            <a:noFill/>
          </p:spPr>
        </p:pic>
        <p:pic>
          <p:nvPicPr>
            <p:cNvPr id="31" name="Picture 10" descr="Z:\mathieuacher sur mon Mac\Desktop\PhDPresentationResources\SGH-I897ZKAATT_1_170_1_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736398"/>
              <a:ext cx="1305547" cy="1143456"/>
            </a:xfrm>
            <a:prstGeom prst="rect">
              <a:avLst/>
            </a:prstGeom>
            <a:noFill/>
          </p:spPr>
        </p:pic>
      </p:grpSp>
      <p:pic>
        <p:nvPicPr>
          <p:cNvPr id="32" name="Picture 2" descr="Z:\mathieuacher sur mon Mac\Desktop\PhDPresentationResources\04_GT-S5830_Front_quickView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3140968"/>
            <a:ext cx="2016224" cy="176589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22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Software Product </a:t>
            </a:r>
            <a:r>
              <a:rPr lang="fr-FR" b="1" dirty="0" err="1" smtClean="0">
                <a:solidFill>
                  <a:srgbClr val="558ED5"/>
                </a:solidFill>
              </a:rPr>
              <a:t>Lines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57192"/>
            <a:ext cx="1759480" cy="117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89040"/>
            <a:ext cx="153354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6832"/>
            <a:ext cx="2317178" cy="15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492896"/>
            <a:ext cx="2027454" cy="9252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077072"/>
            <a:ext cx="1944216" cy="8872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589240"/>
            <a:ext cx="1872208" cy="85443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1127294" cy="112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1751000" cy="17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6443"/>
          <a:stretch>
            <a:fillRect/>
          </a:stretch>
        </p:blipFill>
        <p:spPr bwMode="auto">
          <a:xfrm>
            <a:off x="4499992" y="5517232"/>
            <a:ext cx="1440160" cy="115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29200"/>
            <a:ext cx="9836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933056"/>
            <a:ext cx="135107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 descr="Z:\mathieuacher sur mon Mac\Desktop\PhDPresentationResources\170px-Android_robot.svg.png"/>
          <p:cNvPicPr>
            <a:picLocks noChangeAspect="1" noChangeArrowheads="1"/>
          </p:cNvPicPr>
          <p:nvPr/>
        </p:nvPicPr>
        <p:blipFill>
          <a:blip r:embed="rId13" cstate="print">
            <a:lum contrast="1000"/>
          </a:blip>
          <a:srcRect/>
          <a:stretch>
            <a:fillRect/>
          </a:stretch>
        </p:blipFill>
        <p:spPr bwMode="auto">
          <a:xfrm>
            <a:off x="0" y="2204864"/>
            <a:ext cx="1212015" cy="144016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48880"/>
            <a:ext cx="13554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51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250825" y="2708275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 smtClean="0"/>
              <a:t>Car</a:t>
            </a:r>
            <a:endParaRPr lang="de-DE" sz="3600" dirty="0"/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326" name="Picture 28" descr="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669088"/>
            <a:ext cx="11874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8" descr="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027113"/>
            <a:ext cx="118745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980728"/>
            <a:ext cx="2366734" cy="108012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924944"/>
            <a:ext cx="2208952" cy="100811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725144"/>
            <a:ext cx="268229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</a:t>
            </a:r>
            <a:endParaRPr lang="fr-FR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Challenges and </a:t>
            </a:r>
            <a:r>
              <a:rPr lang="fr-FR" dirty="0" err="1" smtClean="0">
                <a:solidFill>
                  <a:srgbClr val="000000"/>
                </a:solidFill>
              </a:rPr>
              <a:t>Overview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err="1" smtClean="0"/>
              <a:t>Developping</a:t>
            </a:r>
            <a:r>
              <a:rPr lang="fr-FR" dirty="0" smtClean="0"/>
              <a:t> billions of software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hard but </a:t>
            </a:r>
            <a:r>
              <a:rPr lang="fr-FR" dirty="0" err="1" smtClean="0"/>
              <a:t>now</a:t>
            </a:r>
            <a:r>
              <a:rPr lang="fr-FR" dirty="0" smtClean="0"/>
              <a:t> a </a:t>
            </a:r>
            <a:r>
              <a:rPr lang="fr-FR" dirty="0" err="1" smtClean="0"/>
              <a:t>common</a:t>
            </a:r>
            <a:r>
              <a:rPr lang="fr-FR" dirty="0" smtClean="0"/>
              <a:t> practice</a:t>
            </a:r>
          </a:p>
          <a:p>
            <a:r>
              <a:rPr lang="fr-FR" dirty="0" err="1" smtClean="0"/>
              <a:t>Implementing</a:t>
            </a:r>
            <a:r>
              <a:rPr lang="fr-FR" dirty="0" smtClean="0"/>
              <a:t> </a:t>
            </a:r>
            <a:r>
              <a:rPr lang="fr-FR" dirty="0" err="1" smtClean="0"/>
              <a:t>Variability</a:t>
            </a:r>
            <a:endParaRPr lang="fr-FR" dirty="0" smtClean="0"/>
          </a:p>
          <a:p>
            <a:pPr lvl="1"/>
            <a:r>
              <a:rPr lang="fr-FR" dirty="0" err="1" smtClean="0"/>
              <a:t>Revisit</a:t>
            </a:r>
            <a:r>
              <a:rPr lang="fr-FR" dirty="0" smtClean="0"/>
              <a:t> of </a:t>
            </a:r>
            <a:r>
              <a:rPr lang="fr-FR" dirty="0" err="1" smtClean="0"/>
              <a:t>existing</a:t>
            </a:r>
            <a:r>
              <a:rPr lang="fr-FR" dirty="0" smtClean="0"/>
              <a:t> techniques and curriculum</a:t>
            </a:r>
          </a:p>
          <a:p>
            <a:r>
              <a:rPr lang="fr-FR" dirty="0" err="1" smtClean="0"/>
              <a:t>Specificity</a:t>
            </a:r>
            <a:r>
              <a:rPr lang="fr-FR" dirty="0" smtClean="0"/>
              <a:t> of Product Line Engineering</a:t>
            </a:r>
          </a:p>
          <a:p>
            <a:pPr lvl="1"/>
            <a:r>
              <a:rPr lang="fr-FR" dirty="0" err="1" smtClean="0"/>
              <a:t>Process</a:t>
            </a:r>
            <a:r>
              <a:rPr lang="fr-FR" dirty="0" smtClean="0"/>
              <a:t>, </a:t>
            </a:r>
            <a:r>
              <a:rPr lang="fr-FR" dirty="0" err="1" smtClean="0"/>
              <a:t>methods</a:t>
            </a:r>
            <a:endParaRPr lang="fr-FR" dirty="0" smtClean="0"/>
          </a:p>
          <a:p>
            <a:r>
              <a:rPr lang="fr-FR" dirty="0" err="1" smtClean="0"/>
              <a:t>Feature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 smtClean="0"/>
          </a:p>
          <a:p>
            <a:pPr lvl="1"/>
            <a:r>
              <a:rPr lang="fr-FR" dirty="0" err="1" smtClean="0"/>
              <a:t>Defacto</a:t>
            </a:r>
            <a:r>
              <a:rPr lang="fr-FR" dirty="0" smtClean="0"/>
              <a:t> standard for </a:t>
            </a:r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and </a:t>
            </a:r>
            <a:r>
              <a:rPr lang="fr-FR" dirty="0" err="1" smtClean="0"/>
              <a:t>variability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80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250825" y="2708275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/>
              <a:t>Database</a:t>
            </a:r>
          </a:p>
          <a:p>
            <a:pPr algn="ctr">
              <a:defRPr/>
            </a:pPr>
            <a:r>
              <a:rPr lang="de-DE" sz="3600" dirty="0"/>
              <a:t>Engine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318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" r="8864" b="10046"/>
          <a:stretch>
            <a:fillRect/>
          </a:stretch>
        </p:blipFill>
        <p:spPr bwMode="auto">
          <a:xfrm>
            <a:off x="6227763" y="765175"/>
            <a:ext cx="9366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319" name="Picture 28" descr="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836613"/>
            <a:ext cx="11874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762500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321" name="Picture 30" descr="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797425"/>
            <a:ext cx="11874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81300"/>
            <a:ext cx="762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13323" name="Picture 32" descr="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2819400"/>
            <a:ext cx="11874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326" name="Picture 28" descr="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6669088"/>
            <a:ext cx="11874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8" descr="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1027113"/>
            <a:ext cx="118745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87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250825" y="2708275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/>
              <a:t>Printer Firmware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3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669088"/>
            <a:ext cx="1657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963613"/>
            <a:ext cx="1655763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6838"/>
            <a:ext cx="15128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921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6443"/>
          <a:stretch>
            <a:fillRect/>
          </a:stretch>
        </p:blipFill>
        <p:spPr bwMode="auto">
          <a:xfrm>
            <a:off x="6516688" y="4581525"/>
            <a:ext cx="18716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2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251520" y="3068960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/>
              <a:t>Linux</a:t>
            </a:r>
          </a:p>
          <a:p>
            <a:pPr algn="ctr">
              <a:defRPr/>
            </a:pPr>
            <a:r>
              <a:rPr lang="de-DE" sz="3600" dirty="0"/>
              <a:t>Kernel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2061"/>
          <a:stretch>
            <a:fillRect/>
          </a:stretch>
        </p:blipFill>
        <p:spPr bwMode="auto">
          <a:xfrm>
            <a:off x="6589713" y="2665413"/>
            <a:ext cx="18446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6524625"/>
            <a:ext cx="18827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551363"/>
            <a:ext cx="11636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758825"/>
            <a:ext cx="1873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-1323975"/>
            <a:ext cx="23891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43408"/>
            <a:ext cx="2952328" cy="334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48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Linux-Kernel</a:t>
            </a:r>
            <a:endParaRPr lang="de-DE">
              <a:latin typeface="Calibri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1619250"/>
            <a:ext cx="6678613" cy="5038725"/>
          </a:xfrm>
        </p:spPr>
        <p:txBody>
          <a:bodyPr/>
          <a:lstStyle/>
          <a:p>
            <a:pPr marL="0" indent="0" eaLnBrk="1" hangingPunct="1">
              <a:buClr>
                <a:srgbClr val="063DE8"/>
              </a:buClr>
              <a:buSzPct val="79000"/>
              <a:buNone/>
            </a:pPr>
            <a:endParaRPr lang="de-AT" dirty="0">
              <a:latin typeface="Calibri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196975"/>
            <a:ext cx="3114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2061"/>
          <a:stretch>
            <a:fillRect/>
          </a:stretch>
        </p:blipFill>
        <p:spPr bwMode="auto">
          <a:xfrm>
            <a:off x="6227763" y="4437063"/>
            <a:ext cx="18446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76700"/>
            <a:ext cx="18827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116363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3136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23907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83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b="1" dirty="0">
                <a:solidFill>
                  <a:srgbClr val="558ED5"/>
                </a:solidFill>
                <a:latin typeface="Calibri" charset="0"/>
              </a:rPr>
              <a:t>Features in Microsoft Office</a:t>
            </a:r>
          </a:p>
        </p:txBody>
      </p:sp>
      <p:sp>
        <p:nvSpPr>
          <p:cNvPr id="32771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de-DE">
              <a:latin typeface="Calibri" charset="0"/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349375"/>
            <a:ext cx="6034087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1EB9DCA-6594-1F41-B775-0C061057C3DA}" type="slidenum">
              <a:rPr lang="en-US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56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636912"/>
            <a:ext cx="911903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nl-BE" sz="8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Bref</a:t>
            </a:r>
            <a:endParaRPr lang="nl-BE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8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1001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Capture d’écran 2014-11-02 à 16.3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17"/>
            <a:ext cx="9144000" cy="67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4-11-02 à 16.40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316"/>
            <a:ext cx="9144000" cy="56083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91680" y="26686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  <a:latin typeface="Arial"/>
              </a:rPr>
              <a:t>Online </a:t>
            </a:r>
            <a:r>
              <a:rPr lang="fr-FR" sz="6000" b="1" dirty="0" err="1" smtClean="0">
                <a:solidFill>
                  <a:srgbClr val="FF0000"/>
                </a:solidFill>
                <a:latin typeface="Arial"/>
              </a:rPr>
              <a:t>Generator</a:t>
            </a:r>
            <a:endParaRPr lang="fr-FR" sz="60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51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>
                <a:solidFill>
                  <a:srgbClr val="FF0000"/>
                </a:solidFill>
              </a:rPr>
              <a:t>Variant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4-11-02 à 16.4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" y="1556792"/>
            <a:ext cx="9144000" cy="31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</a:rPr>
              <a:t>Quizz Time </a:t>
            </a:r>
            <a:endParaRPr lang="fr-FR" sz="54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707904" y="6088559"/>
            <a:ext cx="2695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/>
              <a:t>e9a8d603</a:t>
            </a:r>
            <a:endParaRPr lang="fr-FR" sz="4400" dirty="0"/>
          </a:p>
        </p:txBody>
      </p:sp>
      <p:pic>
        <p:nvPicPr>
          <p:cNvPr id="4" name="Image 3" descr="Capture d’écran 2014-09-24 à 13.4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" y="1916832"/>
            <a:ext cx="9144000" cy="1292663"/>
          </a:xfrm>
          <a:prstGeom prst="rect">
            <a:avLst/>
          </a:prstGeom>
        </p:spPr>
      </p:pic>
      <p:pic>
        <p:nvPicPr>
          <p:cNvPr id="6" name="Image 5" descr="Capture d’écran 2014-09-24 à 13.4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212976"/>
            <a:ext cx="4320480" cy="27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Contract</a:t>
            </a:r>
            <a:endParaRPr lang="fr-FR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1256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idea</a:t>
            </a:r>
            <a:r>
              <a:rPr lang="fr-FR" dirty="0" smtClean="0"/>
              <a:t> of software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and </a:t>
            </a:r>
            <a:r>
              <a:rPr lang="fr-FR" dirty="0" err="1" smtClean="0"/>
              <a:t>variability</a:t>
            </a:r>
            <a:endParaRPr lang="fr-FR" dirty="0" smtClean="0"/>
          </a:p>
          <a:p>
            <a:pPr lvl="1"/>
            <a:r>
              <a:rPr lang="fr-FR" dirty="0" smtClean="0"/>
              <a:t>You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able to </a:t>
            </a:r>
            <a:r>
              <a:rPr lang="fr-FR" dirty="0" err="1" smtClean="0"/>
              <a:t>recognize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class of </a:t>
            </a:r>
            <a:r>
              <a:rPr lang="fr-FR" dirty="0" err="1" smtClean="0"/>
              <a:t>systems</a:t>
            </a:r>
            <a:endParaRPr lang="fr-FR" dirty="0" smtClean="0"/>
          </a:p>
          <a:p>
            <a:pPr lvl="1"/>
            <a:r>
              <a:rPr lang="fr-FR" dirty="0" err="1" smtClean="0">
                <a:solidFill>
                  <a:srgbClr val="000000"/>
                </a:solidFill>
              </a:rPr>
              <a:t>Aware</a:t>
            </a:r>
            <a:r>
              <a:rPr lang="fr-FR" dirty="0" smtClean="0">
                <a:solidFill>
                  <a:srgbClr val="000000"/>
                </a:solidFill>
              </a:rPr>
              <a:t> of the </a:t>
            </a:r>
            <a:r>
              <a:rPr lang="fr-FR" dirty="0" err="1" smtClean="0">
                <a:solidFill>
                  <a:srgbClr val="000000"/>
                </a:solidFill>
              </a:rPr>
              <a:t>complexity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err="1" smtClean="0">
                <a:solidFill>
                  <a:srgbClr val="000000"/>
                </a:solidFill>
              </a:rPr>
              <a:t>Aware</a:t>
            </a:r>
            <a:r>
              <a:rPr lang="fr-FR" dirty="0" smtClean="0">
                <a:solidFill>
                  <a:srgbClr val="000000"/>
                </a:solidFill>
              </a:rPr>
              <a:t> of the </a:t>
            </a:r>
            <a:r>
              <a:rPr lang="fr-FR" dirty="0" err="1" smtClean="0">
                <a:solidFill>
                  <a:srgbClr val="000000"/>
                </a:solidFill>
              </a:rPr>
              <a:t>specific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development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process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err="1" smtClean="0">
                <a:solidFill>
                  <a:srgbClr val="000000"/>
                </a:solidFill>
              </a:rPr>
              <a:t>Aware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existing</a:t>
            </a:r>
            <a:r>
              <a:rPr lang="fr-FR" dirty="0" smtClean="0">
                <a:solidFill>
                  <a:srgbClr val="000000"/>
                </a:solidFill>
              </a:rPr>
              <a:t> techniques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err="1" smtClean="0">
                <a:solidFill>
                  <a:srgbClr val="000000"/>
                </a:solidFill>
              </a:rPr>
              <a:t>Feature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modeling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A </a:t>
            </a:r>
            <a:r>
              <a:rPr lang="fr-FR" dirty="0" err="1" smtClean="0">
                <a:solidFill>
                  <a:srgbClr val="000000"/>
                </a:solidFill>
              </a:rPr>
              <a:t>widely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used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formalism</a:t>
            </a:r>
            <a:r>
              <a:rPr lang="fr-FR" dirty="0" smtClean="0">
                <a:solidFill>
                  <a:srgbClr val="000000"/>
                </a:solidFill>
              </a:rPr>
              <a:t> for </a:t>
            </a:r>
            <a:r>
              <a:rPr lang="fr-FR" dirty="0" err="1" smtClean="0">
                <a:solidFill>
                  <a:srgbClr val="000000"/>
                </a:solidFill>
              </a:rPr>
              <a:t>modeling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product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lines</a:t>
            </a:r>
            <a:r>
              <a:rPr lang="fr-FR" dirty="0" smtClean="0">
                <a:solidFill>
                  <a:srgbClr val="000000"/>
                </a:solidFill>
              </a:rPr>
              <a:t> and configurable </a:t>
            </a:r>
            <a:r>
              <a:rPr lang="fr-FR" dirty="0" err="1" smtClean="0">
                <a:solidFill>
                  <a:srgbClr val="000000"/>
                </a:solidFill>
              </a:rPr>
              <a:t>systems</a:t>
            </a:r>
            <a:r>
              <a:rPr lang="fr-FR" dirty="0" smtClean="0">
                <a:solidFill>
                  <a:srgbClr val="000000"/>
                </a:solidFill>
              </a:rPr>
              <a:t> in a </a:t>
            </a:r>
            <a:r>
              <a:rPr lang="fr-FR" dirty="0" err="1" smtClean="0">
                <a:solidFill>
                  <a:srgbClr val="000000"/>
                </a:solidFill>
              </a:rPr>
              <a:t>broad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sense</a:t>
            </a:r>
            <a:endParaRPr lang="fr-FR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53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</a:rPr>
              <a:t>Quizz Time </a:t>
            </a:r>
            <a:endParaRPr lang="fr-FR" sz="54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examples</a:t>
            </a:r>
            <a:r>
              <a:rPr lang="fr-FR" dirty="0" smtClean="0"/>
              <a:t> of software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called</a:t>
            </a:r>
            <a:r>
              <a:rPr lang="fr-FR" dirty="0" smtClean="0"/>
              <a:t> configurable </a:t>
            </a:r>
            <a:r>
              <a:rPr lang="fr-FR" dirty="0" err="1" smtClean="0"/>
              <a:t>systems</a:t>
            </a:r>
            <a:r>
              <a:rPr lang="fr-FR" dirty="0" smtClean="0"/>
              <a:t> or </a:t>
            </a:r>
            <a:r>
              <a:rPr lang="fr-FR" dirty="0" err="1" smtClean="0"/>
              <a:t>variability</a:t>
            </a:r>
            <a:r>
              <a:rPr lang="fr-FR" dirty="0" smtClean="0"/>
              <a:t>-intensive </a:t>
            </a:r>
            <a:r>
              <a:rPr lang="fr-FR" dirty="0" err="1" smtClean="0"/>
              <a:t>systems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7" name="Rectangle 6"/>
          <p:cNvSpPr/>
          <p:nvPr/>
        </p:nvSpPr>
        <p:spPr>
          <a:xfrm>
            <a:off x="2843808" y="1556792"/>
            <a:ext cx="246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/>
              <a:t>e9a8d603</a:t>
            </a:r>
          </a:p>
        </p:txBody>
      </p:sp>
    </p:spTree>
    <p:extLst>
      <p:ext uri="{BB962C8B-B14F-4D97-AF65-F5344CB8AC3E}">
        <p14:creationId xmlns:p14="http://schemas.microsoft.com/office/powerpoint/2010/main" val="239670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2131"/>
            <a:ext cx="8640960" cy="58326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 smtClean="0">
                <a:solidFill>
                  <a:srgbClr val="558ED5"/>
                </a:solidFill>
              </a:rPr>
              <a:t>Variability </a:t>
            </a:r>
          </a:p>
          <a:p>
            <a:pPr>
              <a:buNone/>
            </a:pPr>
            <a:r>
              <a:rPr lang="en-US" sz="3600" b="1" dirty="0" smtClean="0"/>
              <a:t>“the ability of a system to be efficiently extended, changed, customized or configured for use in a particular context” </a:t>
            </a:r>
          </a:p>
          <a:p>
            <a:pPr>
              <a:buNone/>
            </a:pPr>
            <a:r>
              <a:rPr lang="en-US" sz="2000" i="1" dirty="0" err="1" smtClean="0"/>
              <a:t>Mikael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Svahnberg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Jilles</a:t>
            </a:r>
            <a:r>
              <a:rPr lang="en-US" sz="2000" i="1" dirty="0" smtClean="0"/>
              <a:t> van </a:t>
            </a:r>
            <a:r>
              <a:rPr lang="en-US" sz="2000" i="1" dirty="0" err="1" smtClean="0"/>
              <a:t>Gurp</a:t>
            </a:r>
            <a:r>
              <a:rPr lang="en-US" sz="2000" i="1" dirty="0" smtClean="0"/>
              <a:t>, and Jan Bosch (2005)</a:t>
            </a:r>
          </a:p>
          <a:p>
            <a:pPr>
              <a:buNone/>
            </a:pPr>
            <a:endParaRPr lang="en-US" sz="3600" b="1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FDB-F62C-4A30-B29E-1164F362D52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 descr="Capture d’écran 2012-06-19 à 09.5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84309"/>
            <a:ext cx="6240054" cy="3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4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800" y="800100"/>
            <a:ext cx="8285163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5400">
                <a:effectLst>
                  <a:outerShdw blurRad="38100" dist="38100" dir="2700000" algn="tl">
                    <a:srgbClr val="DDDDDD"/>
                  </a:outerShdw>
                </a:effectLst>
              </a:rPr>
              <a:t>Variability</a:t>
            </a:r>
            <a:r>
              <a:rPr lang="de-DE" sz="6600">
                <a:effectLst>
                  <a:outerShdw blurRad="38100" dist="38100" dir="2700000" algn="tl">
                    <a:srgbClr val="DDDDDD"/>
                  </a:outerShdw>
                </a:effectLst>
              </a:rPr>
              <a:t> = Complexity</a:t>
            </a:r>
          </a:p>
        </p:txBody>
      </p:sp>
    </p:spTree>
    <p:extLst>
      <p:ext uri="{BB962C8B-B14F-4D97-AF65-F5344CB8AC3E}">
        <p14:creationId xmlns:p14="http://schemas.microsoft.com/office/powerpoint/2010/main" val="242319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8264525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825" y="5229225"/>
            <a:ext cx="6697663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>
                <a:latin typeface="+mj-lt"/>
                <a:ea typeface="+mn-ea"/>
              </a:rPr>
              <a:t>a </a:t>
            </a:r>
            <a:r>
              <a:rPr lang="de-DE" sz="2800" dirty="0" err="1">
                <a:latin typeface="+mj-lt"/>
                <a:ea typeface="+mn-ea"/>
              </a:rPr>
              <a:t>unique</a:t>
            </a:r>
            <a:r>
              <a:rPr lang="de-DE" sz="2800" dirty="0">
                <a:latin typeface="+mj-lt"/>
                <a:ea typeface="+mn-ea"/>
              </a:rPr>
              <a:t> variant </a:t>
            </a:r>
            <a:r>
              <a:rPr lang="de-DE" sz="2800" dirty="0" err="1">
                <a:latin typeface="+mj-lt"/>
                <a:ea typeface="+mn-ea"/>
              </a:rPr>
              <a:t>for</a:t>
            </a:r>
            <a:r>
              <a:rPr lang="de-DE" sz="2800" dirty="0">
                <a:latin typeface="+mj-lt"/>
                <a:ea typeface="+mn-ea"/>
              </a:rPr>
              <a:t> </a:t>
            </a:r>
            <a:r>
              <a:rPr lang="de-DE" sz="2800" dirty="0" err="1">
                <a:latin typeface="+mj-lt"/>
                <a:ea typeface="+mn-ea"/>
              </a:rPr>
              <a:t>every</a:t>
            </a:r>
            <a:endParaRPr lang="de-DE" sz="2800" dirty="0">
              <a:latin typeface="+mj-lt"/>
              <a:ea typeface="+mn-ea"/>
            </a:endParaRPr>
          </a:p>
          <a:p>
            <a:pPr>
              <a:defRPr/>
            </a:pPr>
            <a:r>
              <a:rPr lang="de-DE" sz="4800" dirty="0" err="1">
                <a:latin typeface="+mj-lt"/>
                <a:ea typeface="+mn-ea"/>
              </a:rPr>
              <a:t>person</a:t>
            </a:r>
            <a:r>
              <a:rPr lang="de-DE" sz="4800" dirty="0">
                <a:latin typeface="+mj-lt"/>
                <a:ea typeface="+mn-ea"/>
              </a:rPr>
              <a:t> on </a:t>
            </a:r>
            <a:r>
              <a:rPr lang="de-DE" sz="4800" dirty="0" err="1">
                <a:latin typeface="+mj-lt"/>
                <a:ea typeface="+mn-ea"/>
              </a:rPr>
              <a:t>this</a:t>
            </a:r>
            <a:r>
              <a:rPr lang="de-DE" sz="4800" dirty="0">
                <a:latin typeface="+mj-lt"/>
                <a:ea typeface="+mn-ea"/>
              </a:rPr>
              <a:t> planet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150" y="333375"/>
            <a:ext cx="2487613" cy="1014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6000" dirty="0">
                <a:latin typeface="+mj-lt"/>
                <a:ea typeface="+mn-ea"/>
              </a:rPr>
              <a:t>33</a:t>
            </a:r>
            <a:r>
              <a:rPr lang="de-DE" sz="5400" dirty="0">
                <a:latin typeface="+mj-lt"/>
                <a:ea typeface="+mn-ea"/>
              </a:rPr>
              <a:t> </a:t>
            </a:r>
            <a:r>
              <a:rPr lang="de-DE" sz="3200" dirty="0" err="1">
                <a:latin typeface="+mj-lt"/>
                <a:ea typeface="+mn-ea"/>
              </a:rPr>
              <a:t>features</a:t>
            </a:r>
            <a:endParaRPr lang="de-DE" sz="3200" dirty="0">
              <a:latin typeface="+mj-lt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350" y="512763"/>
            <a:ext cx="14573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dirty="0">
                <a:latin typeface="+mj-lt"/>
                <a:ea typeface="+mn-ea"/>
              </a:rPr>
              <a:t>optional, </a:t>
            </a:r>
            <a:r>
              <a:rPr lang="de-DE" sz="1100" dirty="0" err="1">
                <a:latin typeface="+mj-lt"/>
                <a:ea typeface="+mn-ea"/>
              </a:rPr>
              <a:t>independent</a:t>
            </a:r>
            <a:endParaRPr lang="de-DE" sz="1100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791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8888" y="115888"/>
            <a:ext cx="7345362" cy="2432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4800" dirty="0">
                <a:solidFill>
                  <a:schemeClr val="bg1"/>
                </a:solidFill>
                <a:latin typeface="+mj-lt"/>
                <a:ea typeface="+mn-ea"/>
              </a:rPr>
              <a:t>320</a:t>
            </a: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+mj-lt"/>
                <a:ea typeface="+mn-ea"/>
              </a:rPr>
              <a:t>features</a:t>
            </a:r>
            <a:endParaRPr lang="de-DE" sz="2800" dirty="0">
              <a:solidFill>
                <a:schemeClr val="bg1"/>
              </a:solidFill>
              <a:latin typeface="+mj-lt"/>
              <a:ea typeface="+mn-ea"/>
            </a:endParaRPr>
          </a:p>
          <a:p>
            <a:pPr>
              <a:defRPr/>
            </a:pPr>
            <a:endParaRPr lang="de-DE" sz="2800" dirty="0">
              <a:solidFill>
                <a:schemeClr val="bg1"/>
              </a:solidFill>
              <a:latin typeface="+mj-lt"/>
              <a:ea typeface="+mn-ea"/>
            </a:endParaRPr>
          </a:p>
          <a:p>
            <a:pPr algn="r">
              <a:defRPr/>
            </a:pPr>
            <a:r>
              <a:rPr lang="de-DE" sz="2800" dirty="0" err="1">
                <a:solidFill>
                  <a:schemeClr val="bg1"/>
                </a:solidFill>
                <a:latin typeface="+mj-lt"/>
                <a:ea typeface="+mn-ea"/>
              </a:rPr>
              <a:t>more</a:t>
            </a: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+mj-lt"/>
                <a:ea typeface="+mn-ea"/>
              </a:rPr>
              <a:t>variants</a:t>
            </a: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+mj-lt"/>
                <a:ea typeface="+mn-ea"/>
              </a:rPr>
              <a:t>than</a:t>
            </a: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+mj-lt"/>
                <a:ea typeface="+mn-ea"/>
              </a:rPr>
              <a:t>estimated</a:t>
            </a: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/>
            </a:r>
            <a:b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</a:b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  </a:t>
            </a:r>
            <a:r>
              <a:rPr lang="de-DE" sz="4800" dirty="0" err="1">
                <a:solidFill>
                  <a:schemeClr val="bg1"/>
                </a:solidFill>
                <a:latin typeface="+mj-lt"/>
                <a:ea typeface="+mn-ea"/>
              </a:rPr>
              <a:t>atoms</a:t>
            </a:r>
            <a:r>
              <a:rPr lang="de-DE" sz="4800" dirty="0">
                <a:solidFill>
                  <a:schemeClr val="bg1"/>
                </a:solidFill>
                <a:latin typeface="+mj-lt"/>
                <a:ea typeface="+mn-ea"/>
              </a:rPr>
              <a:t> in </a:t>
            </a:r>
            <a:r>
              <a:rPr lang="de-DE" sz="4800" dirty="0" err="1">
                <a:solidFill>
                  <a:schemeClr val="bg1"/>
                </a:solidFill>
                <a:latin typeface="+mj-lt"/>
                <a:ea typeface="+mn-ea"/>
              </a:rPr>
              <a:t>the</a:t>
            </a:r>
            <a:r>
              <a:rPr lang="de-DE" sz="48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+mj-lt"/>
                <a:ea typeface="+mn-ea"/>
              </a:rPr>
              <a:t>universe</a:t>
            </a:r>
            <a:endParaRPr lang="de-DE" sz="48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538" y="260350"/>
            <a:ext cx="13811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  <a:latin typeface="+mj-lt"/>
                <a:ea typeface="+mn-ea"/>
              </a:rPr>
              <a:t>optional, </a:t>
            </a:r>
            <a:r>
              <a:rPr lang="de-DE" sz="1000" dirty="0" err="1">
                <a:solidFill>
                  <a:schemeClr val="bg1"/>
                </a:solidFill>
                <a:latin typeface="+mj-lt"/>
                <a:ea typeface="+mn-ea"/>
              </a:rPr>
              <a:t>independent</a:t>
            </a:r>
            <a:endParaRPr lang="de-DE" sz="1000" dirty="0">
              <a:solidFill>
                <a:schemeClr val="bg1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701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1295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31800"/>
            <a:ext cx="28527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 rot="-480000">
            <a:off x="350838" y="3041650"/>
            <a:ext cx="3860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0"/>
              <a:t>2000 </a:t>
            </a:r>
            <a:r>
              <a:rPr lang="de-DE" sz="3200"/>
              <a:t>features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8115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2" name="Group 7"/>
          <p:cNvGrpSpPr>
            <a:grpSpLocks/>
          </p:cNvGrpSpPr>
          <p:nvPr/>
        </p:nvGrpSpPr>
        <p:grpSpPr bwMode="auto">
          <a:xfrm rot="-472312">
            <a:off x="6035675" y="2622550"/>
            <a:ext cx="3038475" cy="1601788"/>
            <a:chOff x="3339261" y="4814782"/>
            <a:chExt cx="3038011" cy="1602552"/>
          </a:xfrm>
        </p:grpSpPr>
        <p:sp>
          <p:nvSpPr>
            <p:cNvPr id="19463" name="TextBox 5"/>
            <p:cNvSpPr txBox="1">
              <a:spLocks noChangeArrowheads="1"/>
            </p:cNvSpPr>
            <p:nvPr/>
          </p:nvSpPr>
          <p:spPr bwMode="auto">
            <a:xfrm>
              <a:off x="3339261" y="4814782"/>
              <a:ext cx="303801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8000"/>
                <a:t>10000</a:t>
              </a:r>
              <a:endParaRPr lang="de-DE" sz="3200"/>
            </a:p>
          </p:txBody>
        </p:sp>
        <p:sp>
          <p:nvSpPr>
            <p:cNvPr id="19464" name="Rectangle 6"/>
            <p:cNvSpPr>
              <a:spLocks noChangeArrowheads="1"/>
            </p:cNvSpPr>
            <p:nvPr/>
          </p:nvSpPr>
          <p:spPr bwMode="auto">
            <a:xfrm>
              <a:off x="4644008" y="5832559"/>
              <a:ext cx="15519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200"/>
                <a:t>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74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52536" y="620688"/>
            <a:ext cx="96490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5400" b="1" dirty="0" smtClean="0">
              <a:solidFill>
                <a:srgbClr val="558ED5"/>
              </a:solidFill>
            </a:endParaRPr>
          </a:p>
          <a:p>
            <a:pPr algn="ctr"/>
            <a:endParaRPr lang="fr-FR" sz="5400" b="1" dirty="0" smtClean="0">
              <a:solidFill>
                <a:srgbClr val="558ED5"/>
              </a:solidFill>
            </a:endParaRPr>
          </a:p>
          <a:p>
            <a:pPr algn="ctr"/>
            <a:r>
              <a:rPr lang="fr-FR" sz="4800" b="1" dirty="0" err="1" smtClean="0">
                <a:solidFill>
                  <a:srgbClr val="558ED5"/>
                </a:solidFill>
              </a:rPr>
              <a:t>Avoid</a:t>
            </a:r>
            <a:r>
              <a:rPr lang="fr-FR" sz="4800" b="1" dirty="0" smtClean="0">
                <a:solidFill>
                  <a:srgbClr val="558ED5"/>
                </a:solidFill>
              </a:rPr>
              <a:t> </a:t>
            </a:r>
            <a:r>
              <a:rPr lang="fr-FR" sz="4800" b="1" dirty="0" err="1">
                <a:solidFill>
                  <a:srgbClr val="558ED5"/>
                </a:solidFill>
              </a:rPr>
              <a:t>solving</a:t>
            </a:r>
            <a:r>
              <a:rPr lang="fr-FR" sz="4800" b="1" dirty="0">
                <a:solidFill>
                  <a:srgbClr val="558ED5"/>
                </a:solidFill>
              </a:rPr>
              <a:t> the </a:t>
            </a:r>
            <a:r>
              <a:rPr lang="fr-FR" sz="4800" b="1" dirty="0" err="1">
                <a:solidFill>
                  <a:srgbClr val="558ED5"/>
                </a:solidFill>
              </a:rPr>
              <a:t>same</a:t>
            </a:r>
            <a:r>
              <a:rPr lang="fr-FR" sz="4800" b="1" dirty="0">
                <a:solidFill>
                  <a:srgbClr val="558ED5"/>
                </a:solidFill>
              </a:rPr>
              <a:t> </a:t>
            </a:r>
            <a:r>
              <a:rPr lang="fr-FR" sz="4800" b="1" dirty="0" err="1" smtClean="0">
                <a:solidFill>
                  <a:srgbClr val="558ED5"/>
                </a:solidFill>
              </a:rPr>
              <a:t>problem</a:t>
            </a:r>
            <a:r>
              <a:rPr lang="fr-FR" sz="4800" b="1" dirty="0" smtClean="0">
                <a:solidFill>
                  <a:srgbClr val="558ED5"/>
                </a:solidFill>
              </a:rPr>
              <a:t>!</a:t>
            </a:r>
          </a:p>
          <a:p>
            <a:pPr algn="ctr"/>
            <a:endParaRPr lang="fr-FR" sz="5400" b="1" dirty="0">
              <a:solidFill>
                <a:srgbClr val="558ED5"/>
              </a:solidFill>
            </a:endParaRPr>
          </a:p>
          <a:p>
            <a:pPr algn="ctr"/>
            <a:endParaRPr lang="fr-FR" sz="5400" b="1" dirty="0" smtClean="0">
              <a:solidFill>
                <a:srgbClr val="558ED5"/>
              </a:solidFill>
            </a:endParaRPr>
          </a:p>
          <a:p>
            <a:pPr algn="ctr"/>
            <a:r>
              <a:rPr lang="fr-FR" sz="5400" b="1" dirty="0" smtClean="0">
                <a:solidFill>
                  <a:srgbClr val="558ED5"/>
                </a:solidFill>
              </a:rPr>
              <a:t> </a:t>
            </a:r>
            <a:r>
              <a:rPr lang="fr-FR" sz="5400" b="1" dirty="0">
                <a:solidFill>
                  <a:srgbClr val="558ED5"/>
                </a:solidFill>
              </a:rPr>
              <a:t>2, </a:t>
            </a:r>
            <a:r>
              <a:rPr lang="fr-FR" sz="5400" b="1" dirty="0" smtClean="0">
                <a:solidFill>
                  <a:srgbClr val="558ED5"/>
                </a:solidFill>
              </a:rPr>
              <a:t>3…n </a:t>
            </a:r>
            <a:r>
              <a:rPr lang="fr-FR" sz="5400" b="1" dirty="0">
                <a:solidFill>
                  <a:srgbClr val="558ED5"/>
                </a:solidFill>
              </a:rPr>
              <a:t>times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6640" y="0"/>
            <a:ext cx="651001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Automation?</a:t>
            </a:r>
            <a:endParaRPr lang="de-DE" sz="8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88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9050"/>
            <a:ext cx="939006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6250" y="7938"/>
            <a:ext cx="565943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Correctness?</a:t>
            </a:r>
          </a:p>
        </p:txBody>
      </p:sp>
    </p:spTree>
    <p:extLst>
      <p:ext uri="{BB962C8B-B14F-4D97-AF65-F5344CB8AC3E}">
        <p14:creationId xmlns:p14="http://schemas.microsoft.com/office/powerpoint/2010/main" val="417364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48113" y="5103813"/>
            <a:ext cx="5046662" cy="17541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n-ea"/>
              </a:rPr>
              <a:t>Maintenance?</a:t>
            </a:r>
            <a:endParaRPr lang="de-DE" sz="5400" b="1" dirty="0">
              <a:solidFill>
                <a:schemeClr val="bg1"/>
              </a:solidFill>
              <a:latin typeface="+mj-lt"/>
              <a:ea typeface="+mn-ea"/>
            </a:endParaRPr>
          </a:p>
          <a:p>
            <a:pPr algn="r"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+mn-ea"/>
              </a:rPr>
              <a:t>Comprehension?</a:t>
            </a:r>
          </a:p>
        </p:txBody>
      </p:sp>
    </p:spTree>
    <p:extLst>
      <p:ext uri="{BB962C8B-B14F-4D97-AF65-F5344CB8AC3E}">
        <p14:creationId xmlns:p14="http://schemas.microsoft.com/office/powerpoint/2010/main" val="157394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250825" y="2708275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/>
              <a:t>Printer Firmware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5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669088"/>
            <a:ext cx="16573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963613"/>
            <a:ext cx="1655763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6838"/>
            <a:ext cx="15128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9215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6443"/>
          <a:stretch>
            <a:fillRect/>
          </a:stretch>
        </p:blipFill>
        <p:spPr bwMode="auto">
          <a:xfrm>
            <a:off x="6516688" y="4581525"/>
            <a:ext cx="18716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140200" y="195263"/>
            <a:ext cx="4895850" cy="25701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8" name="TextBox 27"/>
          <p:cNvSpPr txBox="1"/>
          <p:nvPr/>
        </p:nvSpPr>
        <p:spPr>
          <a:xfrm>
            <a:off x="4319588" y="427038"/>
            <a:ext cx="4400550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400" dirty="0" err="1">
                <a:solidFill>
                  <a:schemeClr val="bg1"/>
                </a:solidFill>
                <a:latin typeface="+mj-lt"/>
                <a:ea typeface="+mn-ea"/>
              </a:rPr>
              <a:t>Checking</a:t>
            </a:r>
            <a:r>
              <a:rPr lang="de-DE" sz="44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4400" b="1" dirty="0">
                <a:solidFill>
                  <a:schemeClr val="bg1"/>
                </a:solidFill>
                <a:latin typeface="+mj-lt"/>
                <a:ea typeface="+mn-ea"/>
              </a:rPr>
              <a:t>Products</a:t>
            </a:r>
          </a:p>
        </p:txBody>
      </p:sp>
      <p:sp>
        <p:nvSpPr>
          <p:cNvPr id="22550" name="TextBox 28"/>
          <p:cNvSpPr txBox="1">
            <a:spLocks noChangeArrowheads="1"/>
          </p:cNvSpPr>
          <p:nvPr/>
        </p:nvSpPr>
        <p:spPr bwMode="auto">
          <a:xfrm>
            <a:off x="5821363" y="1395413"/>
            <a:ext cx="25050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800">
                <a:solidFill>
                  <a:schemeClr val="bg1"/>
                </a:solidFill>
              </a:rPr>
              <a:t>2000 Features</a:t>
            </a:r>
          </a:p>
          <a:p>
            <a:pPr eaLnBrk="1" hangingPunct="1"/>
            <a:r>
              <a:rPr lang="de-DE" sz="2400">
                <a:solidFill>
                  <a:schemeClr val="bg1"/>
                </a:solidFill>
              </a:rPr>
              <a:t>100 Printers</a:t>
            </a:r>
            <a:br>
              <a:rPr lang="de-DE" sz="2400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30 New Printers per Year</a:t>
            </a:r>
          </a:p>
        </p:txBody>
      </p:sp>
      <p:pic>
        <p:nvPicPr>
          <p:cNvPr id="2255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609725"/>
            <a:ext cx="9858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9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92696"/>
            <a:ext cx="8568952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Software </a:t>
            </a:r>
            <a:r>
              <a:rPr lang="nl-BE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Product </a:t>
            </a:r>
            <a:r>
              <a:rPr lang="nl-BE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Line and </a:t>
            </a:r>
          </a:p>
          <a:p>
            <a:pPr algn="ctr" defTabSz="457200"/>
            <a:r>
              <a:rPr lang="nl-BE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Variability Engineering</a:t>
            </a: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Challenges and Overview</a:t>
            </a:r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646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0425" y="2600325"/>
            <a:ext cx="2952750" cy="15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0425" y="4527550"/>
            <a:ext cx="2952750" cy="15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825" y="2708275"/>
            <a:ext cx="2736850" cy="1441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3600" dirty="0">
                <a:latin typeface="+mj-lt"/>
              </a:rPr>
              <a:t>Linux</a:t>
            </a:r>
          </a:p>
          <a:p>
            <a:pPr algn="ctr">
              <a:defRPr/>
            </a:pPr>
            <a:r>
              <a:rPr lang="de-DE" sz="3600" dirty="0">
                <a:latin typeface="+mj-lt"/>
              </a:rPr>
              <a:t>Kernel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425" y="674688"/>
            <a:ext cx="2952750" cy="15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0425" y="-1250950"/>
            <a:ext cx="2952750" cy="15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0425" y="6453188"/>
            <a:ext cx="2952750" cy="1584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-1018207">
            <a:off x="3770313" y="1998663"/>
            <a:ext cx="1439862" cy="568325"/>
          </a:xfrm>
          <a:prstGeom prst="right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851275" y="3186113"/>
            <a:ext cx="1441450" cy="5699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 rot="1018207" flipV="1">
            <a:off x="3687763" y="43624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 rot="-1699009">
            <a:off x="3540125" y="1066800"/>
            <a:ext cx="1441450" cy="569913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 rot="-2557956">
            <a:off x="3062288" y="268288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 rot="1699009" flipV="1">
            <a:off x="3252788" y="5275263"/>
            <a:ext cx="1439862" cy="569912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 rot="2557956" flipV="1">
            <a:off x="2630488" y="5975350"/>
            <a:ext cx="1439862" cy="569913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2061"/>
          <a:stretch>
            <a:fillRect/>
          </a:stretch>
        </p:blipFill>
        <p:spPr bwMode="auto">
          <a:xfrm>
            <a:off x="6589713" y="2665413"/>
            <a:ext cx="18446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6524625"/>
            <a:ext cx="18827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551363"/>
            <a:ext cx="11636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758825"/>
            <a:ext cx="1873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-1323975"/>
            <a:ext cx="23891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103688" y="195263"/>
            <a:ext cx="4897437" cy="2570162"/>
          </a:xfrm>
          <a:prstGeom prst="rect">
            <a:avLst/>
          </a:prstGeom>
          <a:solidFill>
            <a:srgbClr val="C0504D">
              <a:alpha val="8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4663" y="427038"/>
            <a:ext cx="4398962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400" dirty="0" err="1">
                <a:solidFill>
                  <a:schemeClr val="bg1"/>
                </a:solidFill>
                <a:latin typeface="+mj-lt"/>
                <a:ea typeface="+mn-ea"/>
              </a:rPr>
              <a:t>Checking</a:t>
            </a:r>
            <a:r>
              <a:rPr lang="de-DE" sz="4400" dirty="0">
                <a:solidFill>
                  <a:schemeClr val="bg1"/>
                </a:solidFill>
                <a:latin typeface="+mj-lt"/>
                <a:ea typeface="+mn-ea"/>
              </a:rPr>
              <a:t> </a:t>
            </a:r>
            <a:r>
              <a:rPr lang="de-DE" sz="4400" b="1" dirty="0">
                <a:solidFill>
                  <a:schemeClr val="bg1"/>
                </a:solidFill>
                <a:latin typeface="+mj-lt"/>
                <a:ea typeface="+mn-ea"/>
              </a:rPr>
              <a:t>Products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1363" y="1395413"/>
            <a:ext cx="2251075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schemeClr val="bg1"/>
                </a:solidFill>
                <a:latin typeface="+mj-lt"/>
                <a:ea typeface="+mn-ea"/>
              </a:rPr>
              <a:t>8000 Features</a:t>
            </a:r>
          </a:p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+mj-lt"/>
                <a:ea typeface="+mn-ea"/>
              </a:rPr>
              <a:t>? Products</a:t>
            </a:r>
          </a:p>
        </p:txBody>
      </p:sp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114425"/>
            <a:ext cx="1522412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400" dirty="0" smtClean="0"/>
              <a:t>The </a:t>
            </a:r>
            <a:r>
              <a:rPr lang="fr-FR" sz="4400" dirty="0" err="1" smtClean="0"/>
              <a:t>development</a:t>
            </a:r>
            <a:r>
              <a:rPr lang="fr-FR" sz="4400" dirty="0" smtClean="0"/>
              <a:t> of a</a:t>
            </a:r>
          </a:p>
          <a:p>
            <a:pPr marL="0" indent="0">
              <a:buNone/>
            </a:pPr>
            <a:endParaRPr lang="fr-FR" sz="4400" b="1" dirty="0" smtClean="0">
              <a:solidFill>
                <a:srgbClr val="558ED5"/>
              </a:solidFill>
            </a:endParaRPr>
          </a:p>
          <a:p>
            <a:pPr marL="0" indent="0">
              <a:buNone/>
            </a:pPr>
            <a:r>
              <a:rPr lang="fr-FR" sz="4400" b="1" dirty="0" err="1" smtClean="0">
                <a:solidFill>
                  <a:srgbClr val="558ED5"/>
                </a:solidFill>
              </a:rPr>
              <a:t>family</a:t>
            </a:r>
            <a:r>
              <a:rPr lang="fr-FR" sz="4400" b="1" dirty="0" smtClean="0">
                <a:solidFill>
                  <a:srgbClr val="558ED5"/>
                </a:solidFill>
              </a:rPr>
              <a:t> </a:t>
            </a:r>
            <a:r>
              <a:rPr lang="fr-FR" sz="4400" dirty="0" smtClean="0">
                <a:solidFill>
                  <a:srgbClr val="000000"/>
                </a:solidFill>
              </a:rPr>
              <a:t>of software </a:t>
            </a:r>
            <a:r>
              <a:rPr lang="fr-FR" sz="4400" dirty="0" err="1" smtClean="0">
                <a:solidFill>
                  <a:srgbClr val="000000"/>
                </a:solidFill>
              </a:rPr>
              <a:t>systems</a:t>
            </a:r>
            <a:r>
              <a:rPr lang="fr-FR" sz="440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fr-FR" sz="4400" dirty="0" smtClean="0"/>
          </a:p>
          <a:p>
            <a:pPr marL="0" indent="0">
              <a:buNone/>
            </a:pPr>
            <a:r>
              <a:rPr lang="fr-FR" sz="4400" dirty="0" err="1" smtClean="0"/>
              <a:t>differs</a:t>
            </a:r>
            <a:r>
              <a:rPr lang="fr-FR" sz="4400" dirty="0" smtClean="0"/>
              <a:t> </a:t>
            </a:r>
            <a:r>
              <a:rPr lang="fr-FR" sz="4400" dirty="0" err="1" smtClean="0"/>
              <a:t>from</a:t>
            </a:r>
            <a:r>
              <a:rPr lang="fr-FR" sz="4400" dirty="0" smtClean="0"/>
              <a:t> the </a:t>
            </a:r>
            <a:r>
              <a:rPr lang="fr-FR" sz="4400" dirty="0" err="1" smtClean="0"/>
              <a:t>development</a:t>
            </a:r>
            <a:r>
              <a:rPr lang="fr-FR" sz="4400" dirty="0" smtClean="0"/>
              <a:t> of</a:t>
            </a:r>
          </a:p>
          <a:p>
            <a:pPr marL="0" indent="0">
              <a:buNone/>
            </a:pPr>
            <a:endParaRPr lang="fr-FR" sz="4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4400" dirty="0" smtClean="0">
                <a:solidFill>
                  <a:srgbClr val="000000"/>
                </a:solidFill>
              </a:rPr>
              <a:t>a</a:t>
            </a:r>
            <a:r>
              <a:rPr lang="fr-FR" sz="4400" b="1" dirty="0" smtClean="0">
                <a:solidFill>
                  <a:srgbClr val="558ED5"/>
                </a:solidFill>
              </a:rPr>
              <a:t> single </a:t>
            </a:r>
            <a:r>
              <a:rPr lang="fr-FR" sz="4400" dirty="0" smtClean="0">
                <a:solidFill>
                  <a:srgbClr val="000000"/>
                </a:solidFill>
              </a:rPr>
              <a:t>software system</a:t>
            </a:r>
          </a:p>
          <a:p>
            <a:pPr marL="0" indent="0">
              <a:buNone/>
            </a:pPr>
            <a:endParaRPr lang="fr-FR" sz="4400" b="1" dirty="0">
              <a:solidFill>
                <a:srgbClr val="558ED5"/>
              </a:solidFill>
            </a:endParaRPr>
          </a:p>
          <a:p>
            <a:pPr marL="0" indent="0">
              <a:buNone/>
            </a:pPr>
            <a:endParaRPr lang="fr-FR" sz="4400" b="1" dirty="0" smtClean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4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64"/>
            <a:ext cx="9861570" cy="68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400" dirty="0" smtClean="0"/>
              <a:t>« The </a:t>
            </a:r>
            <a:r>
              <a:rPr lang="fr-FR" sz="4400" dirty="0" err="1" smtClean="0"/>
              <a:t>development</a:t>
            </a:r>
            <a:r>
              <a:rPr lang="fr-FR" sz="4400" dirty="0" smtClean="0"/>
              <a:t> of a</a:t>
            </a:r>
          </a:p>
          <a:p>
            <a:pPr marL="0" indent="0">
              <a:buNone/>
            </a:pPr>
            <a:r>
              <a:rPr lang="fr-FR" sz="4400" b="1" dirty="0" err="1" smtClean="0">
                <a:solidFill>
                  <a:srgbClr val="558ED5"/>
                </a:solidFill>
              </a:rPr>
              <a:t>family</a:t>
            </a:r>
            <a:r>
              <a:rPr lang="fr-FR" sz="4400" b="1" dirty="0" smtClean="0">
                <a:solidFill>
                  <a:srgbClr val="558ED5"/>
                </a:solidFill>
              </a:rPr>
              <a:t> </a:t>
            </a:r>
            <a:r>
              <a:rPr lang="fr-FR" sz="4400" dirty="0" smtClean="0">
                <a:solidFill>
                  <a:srgbClr val="000000"/>
                </a:solidFill>
              </a:rPr>
              <a:t>of software </a:t>
            </a:r>
            <a:r>
              <a:rPr lang="fr-FR" sz="4400" dirty="0" err="1" smtClean="0">
                <a:solidFill>
                  <a:srgbClr val="000000"/>
                </a:solidFill>
              </a:rPr>
              <a:t>systems</a:t>
            </a:r>
            <a:r>
              <a:rPr lang="fr-FR" sz="440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4400" dirty="0" err="1" smtClean="0"/>
              <a:t>differs</a:t>
            </a:r>
            <a:r>
              <a:rPr lang="fr-FR" sz="4400" dirty="0" smtClean="0"/>
              <a:t> </a:t>
            </a:r>
            <a:r>
              <a:rPr lang="fr-FR" sz="4400" dirty="0" err="1" smtClean="0"/>
              <a:t>from</a:t>
            </a:r>
            <a:r>
              <a:rPr lang="fr-FR" sz="4400" dirty="0" smtClean="0"/>
              <a:t> the </a:t>
            </a:r>
            <a:r>
              <a:rPr lang="fr-FR" sz="4400" dirty="0" err="1" smtClean="0"/>
              <a:t>development</a:t>
            </a:r>
            <a:r>
              <a:rPr lang="fr-FR" sz="4400" dirty="0" smtClean="0"/>
              <a:t> of</a:t>
            </a:r>
          </a:p>
          <a:p>
            <a:pPr marL="0" indent="0">
              <a:buNone/>
            </a:pPr>
            <a:r>
              <a:rPr lang="fr-FR" sz="4400" dirty="0" smtClean="0">
                <a:solidFill>
                  <a:srgbClr val="000000"/>
                </a:solidFill>
              </a:rPr>
              <a:t>a</a:t>
            </a:r>
            <a:r>
              <a:rPr lang="fr-FR" sz="4400" b="1" dirty="0" smtClean="0">
                <a:solidFill>
                  <a:srgbClr val="558ED5"/>
                </a:solidFill>
              </a:rPr>
              <a:t> single </a:t>
            </a:r>
            <a:r>
              <a:rPr lang="fr-FR" sz="4400" dirty="0" smtClean="0">
                <a:solidFill>
                  <a:srgbClr val="000000"/>
                </a:solidFill>
              </a:rPr>
              <a:t>software system »</a:t>
            </a:r>
          </a:p>
          <a:p>
            <a:pPr marL="0" indent="0">
              <a:buNone/>
            </a:pPr>
            <a:endParaRPr lang="fr-FR" sz="4400" b="1" dirty="0">
              <a:solidFill>
                <a:srgbClr val="558ED5"/>
              </a:solidFill>
            </a:endParaRPr>
          </a:p>
          <a:p>
            <a:pPr marL="0" indent="0">
              <a:buNone/>
            </a:pPr>
            <a:r>
              <a:rPr lang="fr-FR" sz="4400" b="1" dirty="0" err="1" smtClean="0">
                <a:solidFill>
                  <a:srgbClr val="558ED5"/>
                </a:solidFill>
              </a:rPr>
              <a:t>Reuse</a:t>
            </a:r>
            <a:endParaRPr lang="fr-FR" sz="4400" b="1" dirty="0" smtClean="0">
              <a:solidFill>
                <a:srgbClr val="558ED5"/>
              </a:solidFill>
            </a:endParaRPr>
          </a:p>
          <a:p>
            <a:pPr marL="0" indent="0">
              <a:buNone/>
            </a:pPr>
            <a:r>
              <a:rPr lang="fr-FR" sz="4400" b="1" dirty="0" err="1" smtClean="0">
                <a:solidFill>
                  <a:srgbClr val="558ED5"/>
                </a:solidFill>
              </a:rPr>
              <a:t>Customization</a:t>
            </a:r>
            <a:r>
              <a:rPr lang="fr-FR" sz="4400" b="1" dirty="0" smtClean="0">
                <a:solidFill>
                  <a:srgbClr val="558ED5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4400" b="1" dirty="0">
                <a:solidFill>
                  <a:srgbClr val="558ED5"/>
                </a:solidFill>
              </a:rPr>
              <a:t>Automation</a:t>
            </a:r>
          </a:p>
          <a:p>
            <a:pPr marL="0" indent="0">
              <a:buNone/>
            </a:pPr>
            <a:endParaRPr lang="fr-FR" sz="4400" b="1" dirty="0" smtClean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5148064" y="4725144"/>
            <a:ext cx="2500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err="1" smtClean="0"/>
              <a:t>Commonality</a:t>
            </a:r>
            <a:endParaRPr lang="fr-FR" sz="32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64088" y="5733256"/>
            <a:ext cx="1988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 err="1" smtClean="0"/>
              <a:t>Variability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54842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Z:\mathieuacher sur mon Mac\Desktop\PhDPresentationResources\assemblyCAR5"/>
          <p:cNvPicPr>
            <a:picLocks noChangeAspect="1" noChangeArrowheads="1"/>
          </p:cNvPicPr>
          <p:nvPr/>
        </p:nvPicPr>
        <p:blipFill>
          <a:blip r:embed="rId3" cstate="print">
            <a:lum bright="27000" contrast="-55000"/>
          </a:blip>
          <a:srcRect/>
          <a:stretch>
            <a:fillRect/>
          </a:stretch>
        </p:blipFill>
        <p:spPr bwMode="auto">
          <a:xfrm>
            <a:off x="-285784" y="0"/>
            <a:ext cx="10455856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76406" y="1928802"/>
            <a:ext cx="78617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Assembly Line </a:t>
            </a:r>
          </a:p>
          <a:p>
            <a:pPr algn="ctr"/>
            <a:r>
              <a:rPr lang="en-US" sz="7200" b="1" dirty="0" smtClean="0"/>
              <a:t>and </a:t>
            </a:r>
          </a:p>
          <a:p>
            <a:pPr algn="ctr"/>
            <a:r>
              <a:rPr lang="en-US" sz="7200" b="1" dirty="0" smtClean="0"/>
              <a:t>Mass Customization</a:t>
            </a:r>
            <a:endParaRPr lang="en-US" sz="7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1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Z:\mathieuacher sur mon Mac\Desktop\PhDPresentationResources\CarPARK2"/>
          <p:cNvPicPr>
            <a:picLocks noChangeAspect="1" noChangeArrowheads="1"/>
          </p:cNvPicPr>
          <p:nvPr/>
        </p:nvPicPr>
        <p:blipFill>
          <a:blip r:embed="rId2" cstate="print">
            <a:lum bright="18000" contrast="-51000"/>
          </a:blip>
          <a:srcRect/>
          <a:stretch>
            <a:fillRect/>
          </a:stretch>
        </p:blipFill>
        <p:spPr bwMode="auto">
          <a:xfrm>
            <a:off x="-357222" y="0"/>
            <a:ext cx="9961449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14348" y="2786058"/>
            <a:ext cx="7895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Reuse </a:t>
            </a:r>
          </a:p>
          <a:p>
            <a:pPr algn="ctr"/>
            <a:r>
              <a:rPr lang="en-US" sz="7200" b="1" dirty="0" smtClean="0"/>
              <a:t>and </a:t>
            </a:r>
          </a:p>
          <a:p>
            <a:pPr algn="ctr"/>
            <a:r>
              <a:rPr lang="en-US" sz="7200" b="1" dirty="0" smtClean="0"/>
              <a:t>Mass Customization</a:t>
            </a:r>
            <a:endParaRPr lang="en-US" sz="72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4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2082" name="Picture 2" descr="Z:\mathieuacher sur mon Mac\Desktop\PhDPresentationResources\writersBlock.jpg"/>
          <p:cNvPicPr>
            <a:picLocks noChangeAspect="1" noChangeArrowheads="1"/>
          </p:cNvPicPr>
          <p:nvPr/>
        </p:nvPicPr>
        <p:blipFill>
          <a:blip r:embed="rId2" cstate="print">
            <a:lum bright="47000" contrast="29000"/>
          </a:blip>
          <a:srcRect/>
          <a:stretch>
            <a:fillRect/>
          </a:stretch>
        </p:blipFill>
        <p:spPr bwMode="auto">
          <a:xfrm>
            <a:off x="-285784" y="0"/>
            <a:ext cx="10287001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-285784" y="2714620"/>
            <a:ext cx="1007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Starting from scratch?</a:t>
            </a:r>
            <a:endParaRPr lang="en-US" sz="7200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1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Z:\mathieuacher sur mon Mac\Desktop\PhDPresentationResources\assemblyFLIGHT.jpg"/>
          <p:cNvPicPr>
            <a:picLocks noChangeAspect="1" noChangeArrowheads="1"/>
          </p:cNvPicPr>
          <p:nvPr/>
        </p:nvPicPr>
        <p:blipFill>
          <a:blip r:embed="rId2" cstate="print">
            <a:lum bright="10000" contrast="-53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0" y="2857496"/>
            <a:ext cx="950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You cannot start from scratch</a:t>
            </a:r>
            <a:endParaRPr lang="en-US" sz="5400" b="1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4B55B-02B3-4251-9692-4468BA7CB4BC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717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000372"/>
            <a:ext cx="4678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172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501008"/>
            <a:ext cx="876299" cy="96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ZoneTexte 27"/>
          <p:cNvSpPr txBox="1"/>
          <p:nvPr/>
        </p:nvSpPr>
        <p:spPr>
          <a:xfrm>
            <a:off x="1000100" y="1785926"/>
            <a:ext cx="6357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Software </a:t>
            </a:r>
          </a:p>
          <a:p>
            <a:pPr algn="ctr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 Lines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79512" y="142852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“a set of software- intensive systems that share a common, managed set of features satisfying the specific needs of a particular market segment or mission and that are developed from a common set of core assets in a prescribed way” </a:t>
            </a:r>
            <a:r>
              <a:rPr lang="en-US" sz="2400" b="1" dirty="0" smtClean="0"/>
              <a:t>[Clements et al., 2001]</a:t>
            </a:r>
            <a:endParaRPr lang="en-US" sz="2400" b="1" dirty="0"/>
          </a:p>
        </p:txBody>
      </p:sp>
      <p:grpSp>
        <p:nvGrpSpPr>
          <p:cNvPr id="2" name="Groupe 38"/>
          <p:cNvGrpSpPr/>
          <p:nvPr/>
        </p:nvGrpSpPr>
        <p:grpSpPr>
          <a:xfrm>
            <a:off x="214282" y="2000240"/>
            <a:ext cx="8310612" cy="3085199"/>
            <a:chOff x="214282" y="2000240"/>
            <a:chExt cx="8310612" cy="3085199"/>
          </a:xfrm>
        </p:grpSpPr>
        <p:grpSp>
          <p:nvGrpSpPr>
            <p:cNvPr id="3" name="Groupe 37"/>
            <p:cNvGrpSpPr/>
            <p:nvPr/>
          </p:nvGrpSpPr>
          <p:grpSpPr>
            <a:xfrm>
              <a:off x="214282" y="2000240"/>
              <a:ext cx="8310612" cy="3085199"/>
              <a:chOff x="214282" y="2000240"/>
              <a:chExt cx="8310612" cy="3085199"/>
            </a:xfrm>
          </p:grpSpPr>
          <p:grpSp>
            <p:nvGrpSpPr>
              <p:cNvPr id="4" name="Groupe 32"/>
              <p:cNvGrpSpPr/>
              <p:nvPr/>
            </p:nvGrpSpPr>
            <p:grpSpPr>
              <a:xfrm>
                <a:off x="214282" y="2000240"/>
                <a:ext cx="8310612" cy="3085199"/>
                <a:chOff x="214282" y="2000240"/>
                <a:chExt cx="8310612" cy="3085199"/>
              </a:xfrm>
            </p:grpSpPr>
            <p:grpSp>
              <p:nvGrpSpPr>
                <p:cNvPr id="6" name="Groupe 31"/>
                <p:cNvGrpSpPr/>
                <p:nvPr/>
              </p:nvGrpSpPr>
              <p:grpSpPr>
                <a:xfrm>
                  <a:off x="214282" y="2000240"/>
                  <a:ext cx="785818" cy="1785950"/>
                  <a:chOff x="214282" y="2000240"/>
                  <a:chExt cx="785818" cy="1785950"/>
                </a:xfrm>
              </p:grpSpPr>
              <p:pic>
                <p:nvPicPr>
                  <p:cNvPr id="3717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14282" y="2714621"/>
                    <a:ext cx="642942" cy="4859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7171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57158" y="2000240"/>
                    <a:ext cx="642942" cy="6429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71719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285720" y="3357562"/>
                    <a:ext cx="450157" cy="4286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grpSp>
              <p:nvGrpSpPr>
                <p:cNvPr id="7" name="Groupe 28"/>
                <p:cNvGrpSpPr/>
                <p:nvPr/>
              </p:nvGrpSpPr>
              <p:grpSpPr>
                <a:xfrm>
                  <a:off x="7358082" y="2928934"/>
                  <a:ext cx="1166812" cy="2156505"/>
                  <a:chOff x="7358082" y="2928934"/>
                  <a:chExt cx="1166812" cy="2156505"/>
                </a:xfrm>
              </p:grpSpPr>
              <p:pic>
                <p:nvPicPr>
                  <p:cNvPr id="37172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572396" y="2928934"/>
                    <a:ext cx="947737" cy="1040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71723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7358082" y="4214818"/>
                    <a:ext cx="1166812" cy="8706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</p:grpSp>
          <p:pic>
            <p:nvPicPr>
              <p:cNvPr id="37" name="Picture 2" descr="Z:\mathieuacher sur mon Mac\Desktop\PhDPresentationResources\04_GT-S5830_Front_quickView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28662" y="2285992"/>
                <a:ext cx="734083" cy="642942"/>
              </a:xfrm>
              <a:prstGeom prst="rect">
                <a:avLst/>
              </a:prstGeom>
              <a:noFill/>
            </p:spPr>
          </p:pic>
        </p:grpSp>
        <p:pic>
          <p:nvPicPr>
            <p:cNvPr id="36" name="Picture 4" descr="Z:\mathieuacher sur mon Mac\Desktop\PhDPresentationResources\170px-Android_robot.svg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29520" y="2857496"/>
              <a:ext cx="571504" cy="679081"/>
            </a:xfrm>
            <a:prstGeom prst="rect">
              <a:avLst/>
            </a:prstGeom>
            <a:noFill/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85918" y="4286256"/>
            <a:ext cx="845493" cy="1643074"/>
          </a:xfrm>
          <a:prstGeom prst="rect">
            <a:avLst/>
          </a:prstGeom>
          <a:noFill/>
          <a:ln w="4127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</p:pic>
      <p:grpSp>
        <p:nvGrpSpPr>
          <p:cNvPr id="50" name="Groupe 49"/>
          <p:cNvGrpSpPr/>
          <p:nvPr/>
        </p:nvGrpSpPr>
        <p:grpSpPr>
          <a:xfrm>
            <a:off x="1938318" y="4429132"/>
            <a:ext cx="2276492" cy="1804998"/>
            <a:chOff x="1938318" y="4429132"/>
            <a:chExt cx="2276492" cy="1804998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38318" y="4438656"/>
              <a:ext cx="845493" cy="1643074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90718" y="4591056"/>
              <a:ext cx="845493" cy="1643074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</p:pic>
        <p:pic>
          <p:nvPicPr>
            <p:cNvPr id="40" name="Image 39" descr="Cliché 2010-06-30 12-44-52.tif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00364" y="4429132"/>
              <a:ext cx="1214446" cy="1071570"/>
            </a:xfrm>
            <a:prstGeom prst="rect">
              <a:avLst/>
            </a:prstGeom>
          </p:spPr>
        </p:pic>
      </p:grpSp>
      <p:pic>
        <p:nvPicPr>
          <p:cNvPr id="41" name="Image 40" descr="Cliché 2010-06-30 11-43-08.tif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86050" y="4286256"/>
            <a:ext cx="600214" cy="408840"/>
          </a:xfrm>
          <a:prstGeom prst="rect">
            <a:avLst/>
          </a:prstGeom>
        </p:spPr>
      </p:pic>
      <p:pic>
        <p:nvPicPr>
          <p:cNvPr id="43" name="Image 42" descr="Capture d’écran 2011-04-24 à 22.06.3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00562" y="4929198"/>
            <a:ext cx="2071702" cy="515485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grpSp>
        <p:nvGrpSpPr>
          <p:cNvPr id="47" name="Groupe 46"/>
          <p:cNvGrpSpPr/>
          <p:nvPr/>
        </p:nvGrpSpPr>
        <p:grpSpPr>
          <a:xfrm>
            <a:off x="4652962" y="5081598"/>
            <a:ext cx="2987693" cy="914517"/>
            <a:chOff x="4652962" y="5081598"/>
            <a:chExt cx="2987693" cy="914517"/>
          </a:xfrm>
        </p:grpSpPr>
        <p:pic>
          <p:nvPicPr>
            <p:cNvPr id="44" name="Image 43" descr="Capture d’écran 2011-04-24 à 22.04.09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00628" y="5500702"/>
              <a:ext cx="2640027" cy="495413"/>
            </a:xfrm>
            <a:prstGeom prst="rect">
              <a:avLst/>
            </a:prstGeom>
          </p:spPr>
        </p:pic>
        <p:pic>
          <p:nvPicPr>
            <p:cNvPr id="45" name="Image 44" descr="Capture d’écran 2011-04-24 à 22.06.31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52962" y="5081598"/>
              <a:ext cx="2133616" cy="530890"/>
            </a:xfrm>
            <a:prstGeom prst="rect">
              <a:avLst/>
            </a:prstGeom>
            <a:ln w="22225">
              <a:solidFill>
                <a:schemeClr val="tx1"/>
              </a:solidFill>
              <a:prstDash val="sysDot"/>
            </a:ln>
          </p:spPr>
        </p:pic>
        <p:pic>
          <p:nvPicPr>
            <p:cNvPr id="46" name="Image 45" descr="Capture d’écran 2011-04-24 à 22.06.31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05362" y="5233998"/>
              <a:ext cx="2052654" cy="510745"/>
            </a:xfrm>
            <a:prstGeom prst="rect">
              <a:avLst/>
            </a:prstGeom>
            <a:ln w="22225">
              <a:solidFill>
                <a:schemeClr val="tx1"/>
              </a:solidFill>
              <a:prstDash val="sysDot"/>
            </a:ln>
          </p:spPr>
        </p:pic>
      </p:grpSp>
      <p:pic>
        <p:nvPicPr>
          <p:cNvPr id="59" name="Imag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0352" y="5373216"/>
            <a:ext cx="1113757" cy="50829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84168" y="1844824"/>
            <a:ext cx="1039507" cy="474406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00192" y="2204864"/>
            <a:ext cx="1262259" cy="576064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1208"/>
            <a:ext cx="435766" cy="4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435309" cy="4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6443"/>
          <a:stretch>
            <a:fillRect/>
          </a:stretch>
        </p:blipFill>
        <p:spPr bwMode="auto">
          <a:xfrm>
            <a:off x="395536" y="5949280"/>
            <a:ext cx="539106" cy="43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apture d’écran 2012-10-22 à 23.38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97" r="-16997"/>
          <a:stretch>
            <a:fillRect/>
          </a:stretch>
        </p:blipFill>
        <p:spPr>
          <a:xfrm>
            <a:off x="-1404664" y="260648"/>
            <a:ext cx="11653020" cy="640871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pture d’écran 2012-10-22 à 23.38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3" r="-19183"/>
          <a:stretch>
            <a:fillRect/>
          </a:stretch>
        </p:blipFill>
        <p:spPr>
          <a:xfrm>
            <a:off x="-414095" y="1268760"/>
            <a:ext cx="9558095" cy="525658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0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7504" y="2276872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Variability Abstraction Model (VAM)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460" y="0"/>
            <a:ext cx="3347864" cy="306896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5536" y="5013176"/>
            <a:ext cx="25144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Configuration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(resolution model)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7504" y="3861048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1" name="Straight Arrow Connector 50"/>
          <p:cNvCxnSpPr>
            <a:stCxn id="27" idx="2"/>
            <a:endCxn id="70" idx="0"/>
          </p:cNvCxnSpPr>
          <p:nvPr/>
        </p:nvCxnSpPr>
        <p:spPr>
          <a:xfrm flipH="1">
            <a:off x="1673932" y="3068960"/>
            <a:ext cx="11460" cy="720080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934229" y="-14527"/>
            <a:ext cx="6209771" cy="6728511"/>
            <a:chOff x="2934229" y="-14527"/>
            <a:chExt cx="6209771" cy="67285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6662" y="188640"/>
              <a:ext cx="3325778" cy="198061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580112" y="2204864"/>
              <a:ext cx="28803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prstClr val="black"/>
                  </a:solidFill>
                  <a:latin typeface="Calibri"/>
                </a:rPr>
                <a:t>Domain Artefacts (</a:t>
              </a:r>
              <a:r>
                <a:rPr lang="fr-FR" sz="2400" b="1" dirty="0" err="1" smtClean="0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fr-FR" sz="2400" b="1" dirty="0" smtClean="0">
                  <a:solidFill>
                    <a:prstClr val="black"/>
                  </a:solidFill>
                  <a:latin typeface="Calibri"/>
                </a:rPr>
                <a:t>., </a:t>
              </a:r>
              <a:r>
                <a:rPr lang="fr-FR" sz="2400" b="1" dirty="0" err="1" smtClean="0">
                  <a:solidFill>
                    <a:prstClr val="black"/>
                  </a:solidFill>
                  <a:latin typeface="Calibri"/>
                </a:rPr>
                <a:t>models</a:t>
              </a:r>
              <a:r>
                <a:rPr lang="fr-FR" sz="2400" b="1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491880" y="5373216"/>
              <a:ext cx="1584176" cy="0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32240" y="3068960"/>
              <a:ext cx="0" cy="864096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039544" y="-14527"/>
              <a:ext cx="4104456" cy="3068960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104" y="4005064"/>
              <a:ext cx="1941788" cy="1728192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5220072" y="3933056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508104" y="5661248"/>
              <a:ext cx="27205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Software Generator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(derivation engine)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0" name="Straight Arrow Connector 19"/>
            <p:cNvCxnSpPr>
              <a:stCxn id="30" idx="3"/>
            </p:cNvCxnSpPr>
            <p:nvPr/>
          </p:nvCxnSpPr>
          <p:spPr>
            <a:xfrm flipV="1">
              <a:off x="2934229" y="1268760"/>
              <a:ext cx="2357851" cy="370162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251520" y="3933056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0" y="3789040"/>
            <a:ext cx="3347864" cy="2780928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936"/>
            <a:ext cx="2088232" cy="23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"/>
          <p:cNvSpPr txBox="1">
            <a:spLocks noChangeArrowheads="1"/>
          </p:cNvSpPr>
          <p:nvPr/>
        </p:nvSpPr>
        <p:spPr bwMode="auto">
          <a:xfrm>
            <a:off x="539552" y="4077072"/>
            <a:ext cx="16561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5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47" name="Multiply 9"/>
          <p:cNvSpPr/>
          <p:nvPr/>
        </p:nvSpPr>
        <p:spPr>
          <a:xfrm>
            <a:off x="2339752" y="5733256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1619672" y="4221088"/>
            <a:ext cx="16561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54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50" name="Multiply 9"/>
          <p:cNvSpPr/>
          <p:nvPr/>
        </p:nvSpPr>
        <p:spPr>
          <a:xfrm>
            <a:off x="827584" y="5805264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17" descr="Capture d’écran 2012-03-28 à 07.40.1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128953" cy="864096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1170541" cy="88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68" y="5949280"/>
            <a:ext cx="1440160" cy="560798"/>
          </a:xfrm>
          <a:prstGeom prst="rect">
            <a:avLst/>
          </a:prstGeom>
        </p:spPr>
      </p:pic>
      <p:pic>
        <p:nvPicPr>
          <p:cNvPr id="35" name="Image 34" descr="classDiagramSketc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48680"/>
            <a:ext cx="1962800" cy="1440160"/>
          </a:xfrm>
          <a:prstGeom prst="rect">
            <a:avLst/>
          </a:prstGeom>
        </p:spPr>
      </p:pic>
      <p:pic>
        <p:nvPicPr>
          <p:cNvPr id="36" name="Image 35" descr="stateMachineBeingTaugh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648"/>
            <a:ext cx="1728192" cy="1296144"/>
          </a:xfrm>
          <a:prstGeom prst="rect">
            <a:avLst/>
          </a:prstGeom>
        </p:spPr>
      </p:pic>
      <p:sp>
        <p:nvSpPr>
          <p:cNvPr id="39" name="TextBox 20"/>
          <p:cNvSpPr txBox="1"/>
          <p:nvPr/>
        </p:nvSpPr>
        <p:spPr>
          <a:xfrm>
            <a:off x="3419872" y="1628800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Variability Realization Model (VRM)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70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Mapping: an example</a:t>
            </a:r>
            <a:endParaRPr lang="de-DE" dirty="0">
              <a:latin typeface="Calibri" charset="0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4510088" y="3948113"/>
            <a:ext cx="3424237" cy="2200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FFFFF"/>
                </a:solidFill>
              </a:rPr>
              <a:t>Color color = </a:t>
            </a:r>
            <a:r>
              <a:rPr lang="en-US" sz="1300" b="1">
                <a:solidFill>
                  <a:srgbClr val="FFFFFF"/>
                </a:solidFill>
              </a:rPr>
              <a:t>new</a:t>
            </a:r>
            <a:r>
              <a:rPr lang="en-US" sz="1300">
                <a:solidFill>
                  <a:srgbClr val="FFFFFF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FFFFF"/>
                </a:solidFill>
              </a:rPr>
              <a:t>  Weight weight = new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Edge(Node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FFFFF"/>
                </a:solidFill>
              </a:rPr>
              <a:t>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a.print(); b.print();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FFFFF"/>
                </a:solidFill>
              </a:rPr>
              <a:t>weight.print();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4510088" y="3948113"/>
            <a:ext cx="3424237" cy="2200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FFFFF"/>
                </a:solidFill>
              </a:rPr>
              <a:t>Color color = </a:t>
            </a:r>
            <a:r>
              <a:rPr lang="en-US" sz="1300" b="1">
                <a:solidFill>
                  <a:srgbClr val="FFFFFF"/>
                </a:solidFill>
              </a:rPr>
              <a:t>new</a:t>
            </a:r>
            <a:r>
              <a:rPr lang="en-US" sz="1300">
                <a:solidFill>
                  <a:srgbClr val="FFFFFF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C0128"/>
                </a:solidFill>
              </a:rPr>
              <a:t>Weight weight = new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Edge(Node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FFFFF"/>
                </a:solidFill>
              </a:rPr>
              <a:t>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a.print(); b.print();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C0128"/>
                </a:solidFill>
              </a:rPr>
              <a:t>weight.print();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510088" y="3948113"/>
            <a:ext cx="3424237" cy="2200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0000FF"/>
                </a:solidFill>
              </a:rPr>
              <a:t>Color color = </a:t>
            </a:r>
            <a:r>
              <a:rPr lang="en-US" sz="1300" b="1">
                <a:solidFill>
                  <a:srgbClr val="0000FF"/>
                </a:solidFill>
              </a:rPr>
              <a:t>new</a:t>
            </a:r>
            <a:r>
              <a:rPr lang="en-US" sz="1300">
                <a:solidFill>
                  <a:srgbClr val="0000FF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C0128"/>
                </a:solidFill>
              </a:rPr>
              <a:t>Weight weight;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Edge(Node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0000FF"/>
                </a:solidFill>
              </a:rPr>
              <a:t>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a.print(); b.print();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C0128"/>
                </a:solidFill>
              </a:rPr>
              <a:t>weight.print();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211138" y="2035175"/>
            <a:ext cx="4133850" cy="3724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Graph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Vector nv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Vector(); Vector ev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Vector();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Edge add(Node n, Node m)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Edge e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nv.add(n); nv.add(m); ev.add(e);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FFFFF"/>
                </a:solidFill>
              </a:rPr>
              <a:t>e.weight = </a:t>
            </a:r>
            <a:r>
              <a:rPr lang="en-US" sz="1300" b="1">
                <a:solidFill>
                  <a:srgbClr val="FFFFFF"/>
                </a:solidFill>
              </a:rPr>
              <a:t>new</a:t>
            </a:r>
            <a:r>
              <a:rPr lang="en-US" sz="1300">
                <a:solidFill>
                  <a:srgbClr val="FFFFFF"/>
                </a:solidFill>
              </a:rPr>
              <a:t>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 b="1">
                <a:solidFill>
                  <a:srgbClr val="000000"/>
                </a:solidFill>
              </a:rPr>
              <a:t>return</a:t>
            </a:r>
            <a:r>
              <a:rPr lang="en-US" sz="1300">
                <a:solidFill>
                  <a:srgbClr val="000000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FFFFF"/>
                </a:solidFill>
              </a:rPr>
              <a:t>Edge add(Node n, Node m, Weight w)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FFFFF"/>
                </a:solidFill>
              </a:rPr>
              <a:t>    Edge e = </a:t>
            </a:r>
            <a:r>
              <a:rPr lang="en-US" sz="1300" b="1">
                <a:solidFill>
                  <a:srgbClr val="FFFFFF"/>
                </a:solidFill>
              </a:rPr>
              <a:t>new</a:t>
            </a:r>
            <a:r>
              <a:rPr lang="en-US" sz="1300">
                <a:solidFill>
                  <a:srgbClr val="FFFFFF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FFFFF"/>
                </a:solidFill>
              </a:rPr>
              <a:t>    nv.add(n); nv.add(m); ev.add(e);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FFFFF"/>
                </a:solidFill>
              </a:rPr>
              <a:t>    e.weight = w; </a:t>
            </a:r>
            <a:r>
              <a:rPr lang="en-US" sz="1300" b="1">
                <a:solidFill>
                  <a:srgbClr val="FFFFFF"/>
                </a:solidFill>
              </a:rPr>
              <a:t>return</a:t>
            </a:r>
            <a:r>
              <a:rPr lang="en-US" sz="1300">
                <a:solidFill>
                  <a:srgbClr val="FFFFFF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FFFFF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 b="1">
                <a:solidFill>
                  <a:srgbClr val="000000"/>
                </a:solidFill>
              </a:rPr>
              <a:t>for</a:t>
            </a:r>
            <a:r>
              <a:rPr lang="en-US" sz="1300">
                <a:solidFill>
                  <a:srgbClr val="000000"/>
                </a:solidFill>
              </a:rPr>
              <a:t>(</a:t>
            </a:r>
            <a:r>
              <a:rPr lang="en-US" sz="1300" b="1">
                <a:solidFill>
                  <a:srgbClr val="000000"/>
                </a:solidFill>
              </a:rPr>
              <a:t>int</a:t>
            </a:r>
            <a:r>
              <a:rPr lang="en-US" sz="1300">
                <a:solidFill>
                  <a:srgbClr val="000000"/>
                </a:solidFill>
              </a:rPr>
              <a:t> i = 0; i &lt; ev.size(); i++)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  ((Edge)ev.get(i)).print();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211138" y="2035175"/>
            <a:ext cx="4133850" cy="3724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Graph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Vector nv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Vector(); Vector ev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Vector();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Edge add(Node n, Node m)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Edge e = </a:t>
            </a:r>
            <a:r>
              <a:rPr lang="en-US" sz="1300" b="1">
                <a:solidFill>
                  <a:srgbClr val="000000"/>
                </a:solidFill>
              </a:rPr>
              <a:t>new</a:t>
            </a:r>
            <a:r>
              <a:rPr lang="en-US" sz="1300">
                <a:solidFill>
                  <a:srgbClr val="000000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nv.add(n); nv.add(m); ev.add(e);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C0128"/>
                </a:solidFill>
              </a:rPr>
              <a:t>e.weight = </a:t>
            </a:r>
            <a:r>
              <a:rPr lang="en-US" sz="1300" b="1">
                <a:solidFill>
                  <a:srgbClr val="FC0128"/>
                </a:solidFill>
              </a:rPr>
              <a:t>new</a:t>
            </a:r>
            <a:r>
              <a:rPr lang="en-US" sz="1300">
                <a:solidFill>
                  <a:srgbClr val="FC0128"/>
                </a:solidFill>
              </a:rPr>
              <a:t>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 b="1">
                <a:solidFill>
                  <a:srgbClr val="000000"/>
                </a:solidFill>
              </a:rPr>
              <a:t>return</a:t>
            </a:r>
            <a:r>
              <a:rPr lang="en-US" sz="1300">
                <a:solidFill>
                  <a:srgbClr val="000000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C0128"/>
                </a:solidFill>
              </a:rPr>
              <a:t>Edge add(Node n, Node m, Weight w)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C0128"/>
                </a:solidFill>
              </a:rPr>
              <a:t>    Edge e = </a:t>
            </a:r>
            <a:r>
              <a:rPr lang="en-US" sz="1300" b="1">
                <a:solidFill>
                  <a:srgbClr val="FC0128"/>
                </a:solidFill>
              </a:rPr>
              <a:t>new</a:t>
            </a:r>
            <a:r>
              <a:rPr lang="en-US" sz="1300">
                <a:solidFill>
                  <a:srgbClr val="FC0128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C0128"/>
                </a:solidFill>
              </a:rPr>
              <a:t>    nv.add(n); nv.add(m); ev.add(e);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C0128"/>
                </a:solidFill>
              </a:rPr>
              <a:t>    e.weight = w; </a:t>
            </a:r>
            <a:r>
              <a:rPr lang="en-US" sz="1300" b="1">
                <a:solidFill>
                  <a:srgbClr val="FC0128"/>
                </a:solidFill>
              </a:rPr>
              <a:t>return</a:t>
            </a:r>
            <a:r>
              <a:rPr lang="en-US" sz="1300">
                <a:solidFill>
                  <a:srgbClr val="FC0128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FC0128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 b="1">
                <a:solidFill>
                  <a:srgbClr val="000000"/>
                </a:solidFill>
              </a:rPr>
              <a:t>for</a:t>
            </a:r>
            <a:r>
              <a:rPr lang="en-US" sz="1300">
                <a:solidFill>
                  <a:srgbClr val="000000"/>
                </a:solidFill>
              </a:rPr>
              <a:t>(</a:t>
            </a:r>
            <a:r>
              <a:rPr lang="en-US" sz="1300" b="1">
                <a:solidFill>
                  <a:srgbClr val="000000"/>
                </a:solidFill>
              </a:rPr>
              <a:t>int</a:t>
            </a:r>
            <a:r>
              <a:rPr lang="en-US" sz="1300">
                <a:solidFill>
                  <a:srgbClr val="000000"/>
                </a:solidFill>
              </a:rPr>
              <a:t> i = 0; i &lt; ev.size(); i++)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  ((Edge)ev.get(i)).print();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4498975" y="2035175"/>
            <a:ext cx="2552700" cy="16287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Node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int</a:t>
            </a:r>
            <a:r>
              <a:rPr lang="en-US" sz="1300">
                <a:solidFill>
                  <a:srgbClr val="000000"/>
                </a:solidFill>
              </a:rPr>
              <a:t> id = 0;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FFFFFF"/>
                </a:solidFill>
              </a:rPr>
              <a:t>Color color = </a:t>
            </a:r>
            <a:r>
              <a:rPr lang="en-US" sz="1300" b="1">
                <a:solidFill>
                  <a:srgbClr val="FFFFFF"/>
                </a:solidFill>
              </a:rPr>
              <a:t>new</a:t>
            </a:r>
            <a:r>
              <a:rPr lang="en-US" sz="1300">
                <a:solidFill>
                  <a:srgbClr val="FFFFFF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FFFFFF"/>
                </a:solidFill>
              </a:rPr>
              <a:t>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System.out.print(id);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69" name="Text Box 10"/>
          <p:cNvSpPr txBox="1">
            <a:spLocks noChangeArrowheads="1"/>
          </p:cNvSpPr>
          <p:nvPr/>
        </p:nvSpPr>
        <p:spPr bwMode="auto">
          <a:xfrm>
            <a:off x="4498975" y="2035175"/>
            <a:ext cx="2552700" cy="16287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00"/>
                </a:solidFill>
              </a:rPr>
              <a:t>class</a:t>
            </a:r>
            <a:r>
              <a:rPr lang="en-US" sz="1300">
                <a:solidFill>
                  <a:srgbClr val="000000"/>
                </a:solidFill>
              </a:rPr>
              <a:t> Node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int</a:t>
            </a:r>
            <a:r>
              <a:rPr lang="en-US" sz="1300">
                <a:solidFill>
                  <a:srgbClr val="000000"/>
                </a:solidFill>
              </a:rPr>
              <a:t> id = 0;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>
                <a:solidFill>
                  <a:srgbClr val="0000FF"/>
                </a:solidFill>
              </a:rPr>
              <a:t>Color color = </a:t>
            </a:r>
            <a:r>
              <a:rPr lang="en-US" sz="1300" b="1">
                <a:solidFill>
                  <a:srgbClr val="0000FF"/>
                </a:solidFill>
              </a:rPr>
              <a:t>new</a:t>
            </a:r>
            <a:r>
              <a:rPr lang="en-US" sz="1300">
                <a:solidFill>
                  <a:srgbClr val="0000FF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</a:t>
            </a:r>
            <a:r>
              <a:rPr lang="en-US" sz="1300" b="1">
                <a:solidFill>
                  <a:srgbClr val="000000"/>
                </a:solidFill>
              </a:rPr>
              <a:t>void</a:t>
            </a:r>
            <a:r>
              <a:rPr lang="en-US" sz="1300">
                <a:solidFill>
                  <a:srgbClr val="000000"/>
                </a:solidFill>
              </a:rPr>
              <a:t> print() {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</a:t>
            </a:r>
            <a:r>
              <a:rPr lang="en-US" sz="1300">
                <a:solidFill>
                  <a:srgbClr val="0000FF"/>
                </a:solidFill>
              </a:rPr>
              <a:t>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  System.out.print(id);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211138" y="6021388"/>
            <a:ext cx="3484562" cy="676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srgbClr val="0000FF"/>
                </a:solidFill>
              </a:rPr>
              <a:t>class</a:t>
            </a:r>
            <a:r>
              <a:rPr lang="en-US" sz="1300">
                <a:solidFill>
                  <a:srgbClr val="0000FF"/>
                </a:solidFill>
              </a:rPr>
              <a:t> Color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FF"/>
                </a:solidFill>
              </a:rPr>
              <a:t>  </a:t>
            </a:r>
            <a:r>
              <a:rPr lang="en-US" sz="1300" b="1">
                <a:solidFill>
                  <a:srgbClr val="0000FF"/>
                </a:solidFill>
              </a:rPr>
              <a:t>static void</a:t>
            </a:r>
            <a:r>
              <a:rPr lang="en-US" sz="1300">
                <a:solidFill>
                  <a:srgbClr val="0000FF"/>
                </a:solidFill>
              </a:rPr>
              <a:t> setDisplayColor(Color c) { ... }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srgbClr val="0000FF"/>
                </a:solidFill>
              </a:rPr>
              <a:t>}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4508500" y="6407150"/>
            <a:ext cx="2762250" cy="29527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0798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2838" algn="l"/>
                <a:tab pos="8294688" algn="l"/>
                <a:tab pos="9121775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de-DE" sz="1300" b="1">
                <a:solidFill>
                  <a:srgbClr val="FC0128"/>
                </a:solidFill>
              </a:rPr>
              <a:t>class</a:t>
            </a:r>
            <a:r>
              <a:rPr lang="de-DE" sz="1300">
                <a:solidFill>
                  <a:srgbClr val="FC0128"/>
                </a:solidFill>
              </a:rPr>
              <a:t> Weight { </a:t>
            </a:r>
            <a:r>
              <a:rPr lang="de-DE" sz="1300" b="1">
                <a:solidFill>
                  <a:srgbClr val="FC0128"/>
                </a:solidFill>
              </a:rPr>
              <a:t>void</a:t>
            </a:r>
            <a:r>
              <a:rPr lang="de-DE" sz="1300">
                <a:solidFill>
                  <a:srgbClr val="FC0128"/>
                </a:solidFill>
              </a:rPr>
              <a:t> print() { ... } }</a:t>
            </a:r>
          </a:p>
        </p:txBody>
      </p:sp>
      <p:pic>
        <p:nvPicPr>
          <p:cNvPr id="40972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1404938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Freeform 19"/>
          <p:cNvSpPr>
            <a:spLocks/>
          </p:cNvSpPr>
          <p:nvPr/>
        </p:nvSpPr>
        <p:spPr bwMode="auto">
          <a:xfrm>
            <a:off x="3168650" y="2530475"/>
            <a:ext cx="4495800" cy="1136650"/>
          </a:xfrm>
          <a:custGeom>
            <a:avLst/>
            <a:gdLst>
              <a:gd name="T0" fmla="*/ 2147483647 w 3122"/>
              <a:gd name="T1" fmla="*/ 0 h 789"/>
              <a:gd name="T2" fmla="*/ 2147483647 w 3122"/>
              <a:gd name="T3" fmla="*/ 2147483647 h 789"/>
              <a:gd name="T4" fmla="*/ 0 w 3122"/>
              <a:gd name="T5" fmla="*/ 2147483647 h 789"/>
              <a:gd name="T6" fmla="*/ 0 60000 65536"/>
              <a:gd name="T7" fmla="*/ 0 60000 65536"/>
              <a:gd name="T8" fmla="*/ 0 60000 65536"/>
              <a:gd name="T9" fmla="*/ 0 w 3122"/>
              <a:gd name="T10" fmla="*/ 0 h 789"/>
              <a:gd name="T11" fmla="*/ 3122 w 3122"/>
              <a:gd name="T12" fmla="*/ 789 h 7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2" h="789">
                <a:moveTo>
                  <a:pt x="3007" y="0"/>
                </a:moveTo>
                <a:cubicBezTo>
                  <a:pt x="2943" y="68"/>
                  <a:pt x="3122" y="278"/>
                  <a:pt x="2621" y="409"/>
                </a:cubicBezTo>
                <a:cubicBezTo>
                  <a:pt x="2120" y="540"/>
                  <a:pt x="546" y="710"/>
                  <a:pt x="0" y="789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4" name="Freeform 20"/>
          <p:cNvSpPr>
            <a:spLocks/>
          </p:cNvSpPr>
          <p:nvPr/>
        </p:nvSpPr>
        <p:spPr bwMode="auto">
          <a:xfrm>
            <a:off x="6918325" y="2514600"/>
            <a:ext cx="646113" cy="2178050"/>
          </a:xfrm>
          <a:custGeom>
            <a:avLst/>
            <a:gdLst>
              <a:gd name="T0" fmla="*/ 2147483647 w 449"/>
              <a:gd name="T1" fmla="*/ 0 h 1512"/>
              <a:gd name="T2" fmla="*/ 2147483647 w 449"/>
              <a:gd name="T3" fmla="*/ 2147483647 h 1512"/>
              <a:gd name="T4" fmla="*/ 0 w 449"/>
              <a:gd name="T5" fmla="*/ 2147483647 h 1512"/>
              <a:gd name="T6" fmla="*/ 0 60000 65536"/>
              <a:gd name="T7" fmla="*/ 0 60000 65536"/>
              <a:gd name="T8" fmla="*/ 0 60000 65536"/>
              <a:gd name="T9" fmla="*/ 0 w 449"/>
              <a:gd name="T10" fmla="*/ 0 h 1512"/>
              <a:gd name="T11" fmla="*/ 449 w 449"/>
              <a:gd name="T12" fmla="*/ 1512 h 1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9" h="1512">
                <a:moveTo>
                  <a:pt x="449" y="0"/>
                </a:moveTo>
                <a:cubicBezTo>
                  <a:pt x="404" y="211"/>
                  <a:pt x="253" y="1020"/>
                  <a:pt x="178" y="1266"/>
                </a:cubicBezTo>
                <a:cubicBezTo>
                  <a:pt x="103" y="1512"/>
                  <a:pt x="37" y="1431"/>
                  <a:pt x="0" y="1474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5" name="Freeform 21"/>
          <p:cNvSpPr>
            <a:spLocks/>
          </p:cNvSpPr>
          <p:nvPr/>
        </p:nvSpPr>
        <p:spPr bwMode="auto">
          <a:xfrm>
            <a:off x="5822950" y="2514600"/>
            <a:ext cx="1806575" cy="3171825"/>
          </a:xfrm>
          <a:custGeom>
            <a:avLst/>
            <a:gdLst>
              <a:gd name="T0" fmla="*/ 2147483647 w 1254"/>
              <a:gd name="T1" fmla="*/ 0 h 2203"/>
              <a:gd name="T2" fmla="*/ 2147483647 w 1254"/>
              <a:gd name="T3" fmla="*/ 2147483647 h 2203"/>
              <a:gd name="T4" fmla="*/ 0 w 1254"/>
              <a:gd name="T5" fmla="*/ 2147483647 h 2203"/>
              <a:gd name="T6" fmla="*/ 0 60000 65536"/>
              <a:gd name="T7" fmla="*/ 0 60000 65536"/>
              <a:gd name="T8" fmla="*/ 0 60000 65536"/>
              <a:gd name="T9" fmla="*/ 0 w 1254"/>
              <a:gd name="T10" fmla="*/ 0 h 2203"/>
              <a:gd name="T11" fmla="*/ 1254 w 1254"/>
              <a:gd name="T12" fmla="*/ 2203 h 2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4" h="2203">
                <a:moveTo>
                  <a:pt x="1254" y="0"/>
                </a:moveTo>
                <a:cubicBezTo>
                  <a:pt x="1202" y="308"/>
                  <a:pt x="1153" y="1493"/>
                  <a:pt x="944" y="1848"/>
                </a:cubicBezTo>
                <a:cubicBezTo>
                  <a:pt x="735" y="2203"/>
                  <a:pt x="197" y="2071"/>
                  <a:pt x="0" y="213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6" name="Freeform 22"/>
          <p:cNvSpPr>
            <a:spLocks/>
          </p:cNvSpPr>
          <p:nvPr/>
        </p:nvSpPr>
        <p:spPr bwMode="auto">
          <a:xfrm>
            <a:off x="7083425" y="2514600"/>
            <a:ext cx="611188" cy="4122738"/>
          </a:xfrm>
          <a:custGeom>
            <a:avLst/>
            <a:gdLst>
              <a:gd name="T0" fmla="*/ 2147483647 w 424"/>
              <a:gd name="T1" fmla="*/ 0 h 2863"/>
              <a:gd name="T2" fmla="*/ 2147483647 w 424"/>
              <a:gd name="T3" fmla="*/ 2147483647 h 2863"/>
              <a:gd name="T4" fmla="*/ 0 w 424"/>
              <a:gd name="T5" fmla="*/ 2147483647 h 2863"/>
              <a:gd name="T6" fmla="*/ 0 60000 65536"/>
              <a:gd name="T7" fmla="*/ 0 60000 65536"/>
              <a:gd name="T8" fmla="*/ 0 60000 65536"/>
              <a:gd name="T9" fmla="*/ 0 w 424"/>
              <a:gd name="T10" fmla="*/ 0 h 2863"/>
              <a:gd name="T11" fmla="*/ 424 w 424"/>
              <a:gd name="T12" fmla="*/ 2863 h 28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4" h="2863">
                <a:moveTo>
                  <a:pt x="424" y="0"/>
                </a:moveTo>
                <a:cubicBezTo>
                  <a:pt x="378" y="399"/>
                  <a:pt x="221" y="1927"/>
                  <a:pt x="150" y="2395"/>
                </a:cubicBezTo>
                <a:cubicBezTo>
                  <a:pt x="79" y="2863"/>
                  <a:pt x="31" y="2724"/>
                  <a:pt x="0" y="281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7" name="Freeform 23"/>
          <p:cNvSpPr>
            <a:spLocks/>
          </p:cNvSpPr>
          <p:nvPr/>
        </p:nvSpPr>
        <p:spPr bwMode="auto">
          <a:xfrm>
            <a:off x="2351088" y="2514600"/>
            <a:ext cx="5297487" cy="617538"/>
          </a:xfrm>
          <a:custGeom>
            <a:avLst/>
            <a:gdLst>
              <a:gd name="T0" fmla="*/ 2147483647 w 3679"/>
              <a:gd name="T1" fmla="*/ 0 h 429"/>
              <a:gd name="T2" fmla="*/ 2147483647 w 3679"/>
              <a:gd name="T3" fmla="*/ 2147483647 h 429"/>
              <a:gd name="T4" fmla="*/ 0 w 3679"/>
              <a:gd name="T5" fmla="*/ 2147483647 h 429"/>
              <a:gd name="T6" fmla="*/ 0 60000 65536"/>
              <a:gd name="T7" fmla="*/ 0 60000 65536"/>
              <a:gd name="T8" fmla="*/ 0 60000 65536"/>
              <a:gd name="T9" fmla="*/ 0 w 3679"/>
              <a:gd name="T10" fmla="*/ 0 h 429"/>
              <a:gd name="T11" fmla="*/ 3679 w 3679"/>
              <a:gd name="T12" fmla="*/ 429 h 4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9" h="429">
                <a:moveTo>
                  <a:pt x="3529" y="0"/>
                </a:moveTo>
                <a:cubicBezTo>
                  <a:pt x="3457" y="61"/>
                  <a:pt x="3679" y="297"/>
                  <a:pt x="3091" y="363"/>
                </a:cubicBezTo>
                <a:cubicBezTo>
                  <a:pt x="2503" y="429"/>
                  <a:pt x="644" y="390"/>
                  <a:pt x="0" y="397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8" name="Freeform 25"/>
          <p:cNvSpPr>
            <a:spLocks/>
          </p:cNvSpPr>
          <p:nvPr/>
        </p:nvSpPr>
        <p:spPr bwMode="auto">
          <a:xfrm>
            <a:off x="6892925" y="2530475"/>
            <a:ext cx="1423988" cy="476250"/>
          </a:xfrm>
          <a:custGeom>
            <a:avLst/>
            <a:gdLst>
              <a:gd name="T0" fmla="*/ 2147483647 w 989"/>
              <a:gd name="T1" fmla="*/ 0 h 331"/>
              <a:gd name="T2" fmla="*/ 2147483647 w 989"/>
              <a:gd name="T3" fmla="*/ 2147483647 h 331"/>
              <a:gd name="T4" fmla="*/ 0 w 989"/>
              <a:gd name="T5" fmla="*/ 2147483647 h 331"/>
              <a:gd name="T6" fmla="*/ 0 60000 65536"/>
              <a:gd name="T7" fmla="*/ 0 60000 65536"/>
              <a:gd name="T8" fmla="*/ 0 60000 65536"/>
              <a:gd name="T9" fmla="*/ 0 w 989"/>
              <a:gd name="T10" fmla="*/ 0 h 331"/>
              <a:gd name="T11" fmla="*/ 989 w 989"/>
              <a:gd name="T12" fmla="*/ 331 h 3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89" h="331">
                <a:moveTo>
                  <a:pt x="989" y="0"/>
                </a:moveTo>
                <a:cubicBezTo>
                  <a:pt x="944" y="47"/>
                  <a:pt x="885" y="233"/>
                  <a:pt x="720" y="282"/>
                </a:cubicBezTo>
                <a:cubicBezTo>
                  <a:pt x="555" y="331"/>
                  <a:pt x="150" y="291"/>
                  <a:pt x="0" y="294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9" name="Freeform 26"/>
          <p:cNvSpPr>
            <a:spLocks/>
          </p:cNvSpPr>
          <p:nvPr/>
        </p:nvSpPr>
        <p:spPr bwMode="auto">
          <a:xfrm>
            <a:off x="6594475" y="2514600"/>
            <a:ext cx="1789113" cy="1973263"/>
          </a:xfrm>
          <a:custGeom>
            <a:avLst/>
            <a:gdLst>
              <a:gd name="T0" fmla="*/ 2147483647 w 1243"/>
              <a:gd name="T1" fmla="*/ 0 h 1370"/>
              <a:gd name="T2" fmla="*/ 2147483647 w 1243"/>
              <a:gd name="T3" fmla="*/ 2147483647 h 1370"/>
              <a:gd name="T4" fmla="*/ 0 w 1243"/>
              <a:gd name="T5" fmla="*/ 2147483647 h 1370"/>
              <a:gd name="T6" fmla="*/ 0 60000 65536"/>
              <a:gd name="T7" fmla="*/ 0 60000 65536"/>
              <a:gd name="T8" fmla="*/ 0 60000 65536"/>
              <a:gd name="T9" fmla="*/ 0 w 1243"/>
              <a:gd name="T10" fmla="*/ 0 h 1370"/>
              <a:gd name="T11" fmla="*/ 1243 w 1243"/>
              <a:gd name="T12" fmla="*/ 1370 h 1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3" h="1370">
                <a:moveTo>
                  <a:pt x="1243" y="0"/>
                </a:moveTo>
                <a:cubicBezTo>
                  <a:pt x="1208" y="167"/>
                  <a:pt x="1238" y="774"/>
                  <a:pt x="1031" y="1002"/>
                </a:cubicBezTo>
                <a:cubicBezTo>
                  <a:pt x="824" y="1230"/>
                  <a:pt x="215" y="1293"/>
                  <a:pt x="0" y="137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80" name="Freeform 27"/>
          <p:cNvSpPr>
            <a:spLocks/>
          </p:cNvSpPr>
          <p:nvPr/>
        </p:nvSpPr>
        <p:spPr bwMode="auto">
          <a:xfrm>
            <a:off x="6934200" y="2514600"/>
            <a:ext cx="1514475" cy="2711450"/>
          </a:xfrm>
          <a:custGeom>
            <a:avLst/>
            <a:gdLst>
              <a:gd name="T0" fmla="*/ 2147483647 w 1052"/>
              <a:gd name="T1" fmla="*/ 0 h 1883"/>
              <a:gd name="T2" fmla="*/ 2147483647 w 1052"/>
              <a:gd name="T3" fmla="*/ 2147483647 h 1883"/>
              <a:gd name="T4" fmla="*/ 0 w 1052"/>
              <a:gd name="T5" fmla="*/ 2147483647 h 1883"/>
              <a:gd name="T6" fmla="*/ 0 60000 65536"/>
              <a:gd name="T7" fmla="*/ 0 60000 65536"/>
              <a:gd name="T8" fmla="*/ 0 60000 65536"/>
              <a:gd name="T9" fmla="*/ 0 w 1052"/>
              <a:gd name="T10" fmla="*/ 0 h 1883"/>
              <a:gd name="T11" fmla="*/ 1052 w 1052"/>
              <a:gd name="T12" fmla="*/ 1883 h 18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2" h="1883">
                <a:moveTo>
                  <a:pt x="1052" y="0"/>
                </a:moveTo>
                <a:cubicBezTo>
                  <a:pt x="1019" y="227"/>
                  <a:pt x="1028" y="1050"/>
                  <a:pt x="853" y="1364"/>
                </a:cubicBezTo>
                <a:cubicBezTo>
                  <a:pt x="678" y="1678"/>
                  <a:pt x="178" y="1775"/>
                  <a:pt x="0" y="1883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81" name="Freeform 28"/>
          <p:cNvSpPr>
            <a:spLocks/>
          </p:cNvSpPr>
          <p:nvPr/>
        </p:nvSpPr>
        <p:spPr bwMode="auto">
          <a:xfrm>
            <a:off x="3475038" y="2514600"/>
            <a:ext cx="5194300" cy="3929063"/>
          </a:xfrm>
          <a:custGeom>
            <a:avLst/>
            <a:gdLst>
              <a:gd name="T0" fmla="*/ 2147483647 w 3607"/>
              <a:gd name="T1" fmla="*/ 0 h 2728"/>
              <a:gd name="T2" fmla="*/ 2147483647 w 3607"/>
              <a:gd name="T3" fmla="*/ 2147483647 h 2728"/>
              <a:gd name="T4" fmla="*/ 0 w 3607"/>
              <a:gd name="T5" fmla="*/ 2147483647 h 2728"/>
              <a:gd name="T6" fmla="*/ 0 60000 65536"/>
              <a:gd name="T7" fmla="*/ 0 60000 65536"/>
              <a:gd name="T8" fmla="*/ 0 60000 65536"/>
              <a:gd name="T9" fmla="*/ 0 w 3607"/>
              <a:gd name="T10" fmla="*/ 0 h 2728"/>
              <a:gd name="T11" fmla="*/ 3607 w 3607"/>
              <a:gd name="T12" fmla="*/ 2728 h 27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7" h="2728">
                <a:moveTo>
                  <a:pt x="3499" y="0"/>
                </a:moveTo>
                <a:cubicBezTo>
                  <a:pt x="3420" y="381"/>
                  <a:pt x="3607" y="1844"/>
                  <a:pt x="3024" y="2286"/>
                </a:cubicBezTo>
                <a:cubicBezTo>
                  <a:pt x="2441" y="2728"/>
                  <a:pt x="630" y="2578"/>
                  <a:pt x="0" y="2655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82" name="Freeform 29"/>
          <p:cNvSpPr>
            <a:spLocks/>
          </p:cNvSpPr>
          <p:nvPr/>
        </p:nvSpPr>
        <p:spPr bwMode="auto">
          <a:xfrm>
            <a:off x="6618288" y="2514600"/>
            <a:ext cx="1635125" cy="274638"/>
          </a:xfrm>
          <a:custGeom>
            <a:avLst/>
            <a:gdLst>
              <a:gd name="T0" fmla="*/ 2147483647 w 1135"/>
              <a:gd name="T1" fmla="*/ 0 h 191"/>
              <a:gd name="T2" fmla="*/ 2147483647 w 1135"/>
              <a:gd name="T3" fmla="*/ 2147483647 h 191"/>
              <a:gd name="T4" fmla="*/ 0 w 1135"/>
              <a:gd name="T5" fmla="*/ 2147483647 h 191"/>
              <a:gd name="T6" fmla="*/ 0 60000 65536"/>
              <a:gd name="T7" fmla="*/ 0 60000 65536"/>
              <a:gd name="T8" fmla="*/ 0 60000 65536"/>
              <a:gd name="T9" fmla="*/ 0 w 1135"/>
              <a:gd name="T10" fmla="*/ 0 h 191"/>
              <a:gd name="T11" fmla="*/ 1135 w 1135"/>
              <a:gd name="T12" fmla="*/ 191 h 1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5" h="191">
                <a:moveTo>
                  <a:pt x="1135" y="0"/>
                </a:moveTo>
                <a:cubicBezTo>
                  <a:pt x="1077" y="31"/>
                  <a:pt x="973" y="177"/>
                  <a:pt x="784" y="184"/>
                </a:cubicBezTo>
                <a:cubicBezTo>
                  <a:pt x="595" y="191"/>
                  <a:pt x="163" y="74"/>
                  <a:pt x="0" y="45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373E5CA-3DF2-594E-A071-CA2E1ACB36CB}" type="slidenum">
              <a:rPr lang="de-DE">
                <a:solidFill>
                  <a:srgbClr val="1F497D"/>
                </a:solidFill>
                <a:latin typeface="Calibri" charset="0"/>
              </a:rPr>
              <a:pPr eaLnBrk="1" hangingPunct="1"/>
              <a:t>71</a:t>
            </a:fld>
            <a:endParaRPr lang="de-DE">
              <a:solidFill>
                <a:srgbClr val="1F49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6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159375" y="1273175"/>
            <a:ext cx="3462338" cy="3889375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prstClr val="black"/>
                </a:solidFill>
              </a:rPr>
              <a:t>class</a:t>
            </a:r>
            <a:r>
              <a:rPr lang="en-US" sz="1300">
                <a:solidFill>
                  <a:prstClr val="black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/*if[COLOR]*/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Color color = new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/*end[COLOR]*/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/*if[WEIGHT]*/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Weight weight;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/*end[WEIGHT]*/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Edge(Node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</a:t>
            </a:r>
            <a:r>
              <a:rPr lang="en-US" sz="1300" b="1">
                <a:solidFill>
                  <a:prstClr val="black"/>
                </a:solidFill>
              </a:rPr>
              <a:t>void</a:t>
            </a:r>
            <a:r>
              <a:rPr lang="en-US" sz="1300">
                <a:solidFill>
                  <a:prstClr val="black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/*if[COLOR]*/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  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/*end[COLOR]*/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  a.print(); b.print();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/*if[WEIGHT]*/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  weight.print();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/*end[WEIGHT]*/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392113" y="1273175"/>
            <a:ext cx="4114800" cy="4641850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Graph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Vector </a:t>
            </a:r>
            <a:r>
              <a:rPr lang="en-US" sz="1300" dirty="0" err="1">
                <a:solidFill>
                  <a:prstClr val="black"/>
                </a:solidFill>
              </a:rPr>
              <a:t>nv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 Vector </a:t>
            </a:r>
            <a:r>
              <a:rPr lang="en-US" sz="1300" dirty="0" err="1">
                <a:solidFill>
                  <a:prstClr val="black"/>
                </a:solidFill>
              </a:rPr>
              <a:t>ev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Edge add(Node n, Node m)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Edge e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(n);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(m); </a:t>
            </a:r>
            <a:r>
              <a:rPr lang="en-US" sz="1300" dirty="0" err="1">
                <a:solidFill>
                  <a:prstClr val="black"/>
                </a:solidFill>
              </a:rPr>
              <a:t>ev.add</a:t>
            </a:r>
            <a:r>
              <a:rPr lang="en-US" sz="1300" dirty="0">
                <a:solidFill>
                  <a:prstClr val="black"/>
                </a:solidFill>
              </a:rPr>
              <a:t>(e);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</a:t>
            </a:r>
            <a:r>
              <a:rPr lang="en-US" sz="1300" i="1" dirty="0">
                <a:solidFill>
                  <a:prstClr val="black"/>
                </a:solidFill>
              </a:rPr>
              <a:t> /*if[WEIGHT]*/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e.weight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</a:t>
            </a:r>
            <a:r>
              <a:rPr lang="en-US" sz="1300" i="1" dirty="0">
                <a:solidFill>
                  <a:prstClr val="black"/>
                </a:solidFill>
              </a:rPr>
              <a:t> /*end[WEIGHT]*/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b="1" dirty="0">
                <a:solidFill>
                  <a:prstClr val="black"/>
                </a:solidFill>
              </a:rPr>
              <a:t>return</a:t>
            </a:r>
            <a:r>
              <a:rPr lang="en-US" sz="1300" dirty="0">
                <a:solidFill>
                  <a:prstClr val="black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i="1" dirty="0">
                <a:solidFill>
                  <a:prstClr val="black"/>
                </a:solidFill>
              </a:rPr>
              <a:t>/*if[WEIGHT]*/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Edge add(Node n, Node m, Weight w)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Edge e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(n);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(m); </a:t>
            </a:r>
            <a:r>
              <a:rPr lang="en-US" sz="1300" dirty="0" err="1">
                <a:solidFill>
                  <a:prstClr val="black"/>
                </a:solidFill>
              </a:rPr>
              <a:t>ev.add</a:t>
            </a:r>
            <a:r>
              <a:rPr lang="en-US" sz="1300" dirty="0">
                <a:solidFill>
                  <a:prstClr val="black"/>
                </a:solidFill>
              </a:rPr>
              <a:t>(e);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e.weight</a:t>
            </a:r>
            <a:r>
              <a:rPr lang="en-US" sz="1300" dirty="0">
                <a:solidFill>
                  <a:prstClr val="black"/>
                </a:solidFill>
              </a:rPr>
              <a:t> = w; </a:t>
            </a:r>
            <a:r>
              <a:rPr lang="en-US" sz="1300" b="1" dirty="0">
                <a:solidFill>
                  <a:prstClr val="black"/>
                </a:solidFill>
              </a:rPr>
              <a:t>return</a:t>
            </a:r>
            <a:r>
              <a:rPr lang="en-US" sz="1300" dirty="0">
                <a:solidFill>
                  <a:prstClr val="black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i="1" dirty="0">
                <a:solidFill>
                  <a:prstClr val="black"/>
                </a:solidFill>
              </a:rPr>
              <a:t>/*end[WEIGHT]*/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>
                <a:solidFill>
                  <a:prstClr val="black"/>
                </a:solidFill>
              </a:rPr>
              <a:t>void</a:t>
            </a:r>
            <a:r>
              <a:rPr lang="en-US" sz="1300" dirty="0">
                <a:solidFill>
                  <a:prstClr val="black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b="1" dirty="0">
                <a:solidFill>
                  <a:prstClr val="black"/>
                </a:solidFill>
              </a:rPr>
              <a:t>for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b="1" dirty="0" err="1">
                <a:solidFill>
                  <a:prstClr val="black"/>
                </a:solidFill>
              </a:rPr>
              <a:t>int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= 0;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&lt; </a:t>
            </a:r>
            <a:r>
              <a:rPr lang="en-US" sz="1300" dirty="0" err="1">
                <a:solidFill>
                  <a:prstClr val="black"/>
                </a:solidFill>
              </a:rPr>
              <a:t>ev.size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++)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  ((Edge)</a:t>
            </a:r>
            <a:r>
              <a:rPr lang="en-US" sz="1300" dirty="0" err="1">
                <a:solidFill>
                  <a:prstClr val="black"/>
                </a:solidFill>
              </a:rPr>
              <a:t>ev.get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)).print();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5159375" y="6237288"/>
            <a:ext cx="3462338" cy="2470150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prstClr val="black"/>
                </a:solidFill>
              </a:rPr>
              <a:t>class</a:t>
            </a:r>
            <a:r>
              <a:rPr lang="en-US" sz="1300">
                <a:solidFill>
                  <a:prstClr val="black"/>
                </a:solidFill>
              </a:rPr>
              <a:t> Node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</a:t>
            </a:r>
            <a:r>
              <a:rPr lang="en-US" sz="1300" b="1">
                <a:solidFill>
                  <a:prstClr val="black"/>
                </a:solidFill>
              </a:rPr>
              <a:t>int</a:t>
            </a:r>
            <a:r>
              <a:rPr lang="en-US" sz="1300">
                <a:solidFill>
                  <a:prstClr val="black"/>
                </a:solidFill>
              </a:rPr>
              <a:t> id = 0;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/*if[COLOR]*/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Color color = </a:t>
            </a:r>
            <a:r>
              <a:rPr lang="en-US" sz="1300" b="1">
                <a:solidFill>
                  <a:prstClr val="black"/>
                </a:solidFill>
              </a:rPr>
              <a:t>new</a:t>
            </a:r>
            <a:r>
              <a:rPr lang="en-US" sz="1300">
                <a:solidFill>
                  <a:prstClr val="black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/*end[COLOR]*/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</a:t>
            </a:r>
            <a:r>
              <a:rPr lang="en-US" sz="1300" b="1">
                <a:solidFill>
                  <a:prstClr val="black"/>
                </a:solidFill>
              </a:rPr>
              <a:t>void</a:t>
            </a:r>
            <a:r>
              <a:rPr lang="en-US" sz="1300">
                <a:solidFill>
                  <a:prstClr val="black"/>
                </a:solidFill>
              </a:rPr>
              <a:t> print() {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/*if[COLOR]*/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  Color.setDisplayColor(color);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   /*end[COLOR]*/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  System.out.print(id);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5159375" y="4997450"/>
            <a:ext cx="3462338" cy="1052513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/*if[COLOR]*/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>
                <a:solidFill>
                  <a:prstClr val="black"/>
                </a:solidFill>
              </a:rPr>
              <a:t>class</a:t>
            </a:r>
            <a:r>
              <a:rPr lang="en-US" sz="1300">
                <a:solidFill>
                  <a:prstClr val="black"/>
                </a:solidFill>
              </a:rPr>
              <a:t> Color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  </a:t>
            </a:r>
            <a:r>
              <a:rPr lang="en-US" sz="1300" b="1">
                <a:solidFill>
                  <a:prstClr val="black"/>
                </a:solidFill>
              </a:rPr>
              <a:t>static void</a:t>
            </a:r>
            <a:r>
              <a:rPr lang="en-US" sz="1300">
                <a:solidFill>
                  <a:prstClr val="black"/>
                </a:solidFill>
              </a:rPr>
              <a:t> setDisplayColor(Color c) { ... }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>
                <a:solidFill>
                  <a:prstClr val="black"/>
                </a:solidFill>
              </a:rPr>
              <a:t>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/*end[COLOR]*/</a:t>
            </a: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392113" y="5911850"/>
            <a:ext cx="4114800" cy="668338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/*if[WEIGHT]*/</a:t>
            </a:r>
          </a:p>
          <a:p>
            <a:pPr eaLnBrk="1" hangingPunct="1">
              <a:lnSpc>
                <a:spcPct val="96000"/>
              </a:lnSpc>
            </a:pPr>
            <a:r>
              <a:rPr lang="de-DE" sz="1300" b="1">
                <a:solidFill>
                  <a:prstClr val="black"/>
                </a:solidFill>
              </a:rPr>
              <a:t>class</a:t>
            </a:r>
            <a:r>
              <a:rPr lang="de-DE" sz="1300">
                <a:solidFill>
                  <a:prstClr val="black"/>
                </a:solidFill>
              </a:rPr>
              <a:t> Weight { </a:t>
            </a:r>
            <a:r>
              <a:rPr lang="de-DE" sz="1300" b="1">
                <a:solidFill>
                  <a:prstClr val="black"/>
                </a:solidFill>
              </a:rPr>
              <a:t>void</a:t>
            </a:r>
            <a:r>
              <a:rPr lang="de-DE" sz="1300">
                <a:solidFill>
                  <a:prstClr val="black"/>
                </a:solidFill>
              </a:rPr>
              <a:t> print() { ... }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i="1">
                <a:solidFill>
                  <a:prstClr val="black"/>
                </a:solidFill>
              </a:rPr>
              <a:t> /*end[WEIGHT]*/</a:t>
            </a:r>
            <a:endParaRPr lang="de-DE" sz="1300" i="1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6B13BF-C65D-FE41-9E11-C66F17481844}" type="slidenum">
              <a:rPr lang="de-DE">
                <a:solidFill>
                  <a:srgbClr val="1F497D"/>
                </a:solidFill>
                <a:latin typeface="Calibri" charset="0"/>
              </a:rPr>
              <a:pPr eaLnBrk="1" hangingPunct="1"/>
              <a:t>72</a:t>
            </a:fld>
            <a:endParaRPr lang="de-DE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5421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42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159375" y="1273175"/>
            <a:ext cx="3462338" cy="1821966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  Weight </a:t>
            </a:r>
            <a:r>
              <a:rPr lang="en-US" sz="1300" dirty="0">
                <a:solidFill>
                  <a:prstClr val="black"/>
                </a:solidFill>
              </a:rPr>
              <a:t>weight;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  Edge</a:t>
            </a:r>
            <a:r>
              <a:rPr lang="en-US" sz="1300" dirty="0">
                <a:solidFill>
                  <a:prstClr val="black"/>
                </a:solidFill>
              </a:rPr>
              <a:t>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>
                <a:solidFill>
                  <a:prstClr val="black"/>
                </a:solidFill>
              </a:rPr>
              <a:t>void</a:t>
            </a:r>
            <a:r>
              <a:rPr lang="en-US" sz="1300" dirty="0">
                <a:solidFill>
                  <a:prstClr val="black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   </a:t>
            </a:r>
            <a:r>
              <a:rPr lang="en-US" sz="1300" dirty="0" err="1" smtClean="0">
                <a:solidFill>
                  <a:prstClr val="black"/>
                </a:solidFill>
              </a:rPr>
              <a:t>a.print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  <a:r>
              <a:rPr lang="en-US" sz="1300" dirty="0" err="1">
                <a:solidFill>
                  <a:prstClr val="black"/>
                </a:solidFill>
              </a:rPr>
              <a:t>b.print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smtClean="0">
                <a:solidFill>
                  <a:prstClr val="black"/>
                </a:solidFill>
              </a:rPr>
              <a:t>  </a:t>
            </a:r>
            <a:r>
              <a:rPr lang="en-US" sz="1300" dirty="0" err="1" smtClean="0">
                <a:solidFill>
                  <a:prstClr val="black"/>
                </a:solidFill>
              </a:rPr>
              <a:t>weight.print</a:t>
            </a:r>
            <a:r>
              <a:rPr lang="en-US" sz="1300" dirty="0">
                <a:solidFill>
                  <a:prstClr val="black"/>
                </a:solidFill>
              </a:rPr>
              <a:t>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}</a:t>
            </a:r>
            <a:endParaRPr lang="en-US" sz="1300" dirty="0">
              <a:solidFill>
                <a:prstClr val="black"/>
              </a:solidFill>
            </a:endParaRP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392113" y="1273175"/>
            <a:ext cx="4114800" cy="3742493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Graph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Vector </a:t>
            </a:r>
            <a:r>
              <a:rPr lang="en-US" sz="1300" dirty="0" err="1">
                <a:solidFill>
                  <a:prstClr val="black"/>
                </a:solidFill>
              </a:rPr>
              <a:t>nv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 Vector </a:t>
            </a:r>
            <a:r>
              <a:rPr lang="en-US" sz="1300" dirty="0" err="1">
                <a:solidFill>
                  <a:prstClr val="black"/>
                </a:solidFill>
              </a:rPr>
              <a:t>ev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Edge add(Node n, Node m)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Edge e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(n);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(m); </a:t>
            </a:r>
            <a:r>
              <a:rPr lang="en-US" sz="1300" dirty="0" err="1">
                <a:solidFill>
                  <a:prstClr val="black"/>
                </a:solidFill>
              </a:rPr>
              <a:t>ev.add</a:t>
            </a:r>
            <a:r>
              <a:rPr lang="en-US" sz="1300" dirty="0">
                <a:solidFill>
                  <a:prstClr val="black"/>
                </a:solidFill>
              </a:rPr>
              <a:t>(e);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err="1" smtClean="0">
                <a:solidFill>
                  <a:prstClr val="black"/>
                </a:solidFill>
              </a:rPr>
              <a:t>e.weight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Weight();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return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Edge </a:t>
            </a:r>
            <a:r>
              <a:rPr lang="en-US" sz="1300" dirty="0">
                <a:solidFill>
                  <a:prstClr val="black"/>
                </a:solidFill>
              </a:rPr>
              <a:t>add(Node n, Node m, Weight w)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Edge e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(n);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(m); </a:t>
            </a:r>
            <a:r>
              <a:rPr lang="en-US" sz="1300" dirty="0" err="1">
                <a:solidFill>
                  <a:prstClr val="black"/>
                </a:solidFill>
              </a:rPr>
              <a:t>ev.add</a:t>
            </a:r>
            <a:r>
              <a:rPr lang="en-US" sz="1300" dirty="0">
                <a:solidFill>
                  <a:prstClr val="black"/>
                </a:solidFill>
              </a:rPr>
              <a:t>(e);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e.weight</a:t>
            </a:r>
            <a:r>
              <a:rPr lang="en-US" sz="1300" dirty="0">
                <a:solidFill>
                  <a:prstClr val="black"/>
                </a:solidFill>
              </a:rPr>
              <a:t> = w; </a:t>
            </a:r>
            <a:r>
              <a:rPr lang="en-US" sz="1300" b="1" dirty="0">
                <a:solidFill>
                  <a:prstClr val="black"/>
                </a:solidFill>
              </a:rPr>
              <a:t>return</a:t>
            </a:r>
            <a:r>
              <a:rPr lang="en-US" sz="1300" dirty="0">
                <a:solidFill>
                  <a:prstClr val="black"/>
                </a:solidFill>
              </a:rPr>
              <a:t> 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void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b="1" dirty="0">
                <a:solidFill>
                  <a:prstClr val="black"/>
                </a:solidFill>
              </a:rPr>
              <a:t>for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b="1" dirty="0" err="1">
                <a:solidFill>
                  <a:prstClr val="black"/>
                </a:solidFill>
              </a:rPr>
              <a:t>int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= 0;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&lt; </a:t>
            </a:r>
            <a:r>
              <a:rPr lang="en-US" sz="1300" dirty="0" err="1">
                <a:solidFill>
                  <a:prstClr val="black"/>
                </a:solidFill>
              </a:rPr>
              <a:t>ev.size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++)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  ((Edge)</a:t>
            </a:r>
            <a:r>
              <a:rPr lang="en-US" sz="1300" dirty="0" err="1">
                <a:solidFill>
                  <a:prstClr val="black"/>
                </a:solidFill>
              </a:rPr>
              <a:t>ev.get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)).print();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5220072" y="3645024"/>
            <a:ext cx="3462338" cy="1245808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Node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 err="1">
                <a:solidFill>
                  <a:prstClr val="black"/>
                </a:solidFill>
              </a:rPr>
              <a:t>int</a:t>
            </a:r>
            <a:r>
              <a:rPr lang="en-US" sz="1300" dirty="0">
                <a:solidFill>
                  <a:prstClr val="black"/>
                </a:solidFill>
              </a:rPr>
              <a:t> id = 0;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  void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print() {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   </a:t>
            </a:r>
            <a:r>
              <a:rPr lang="en-US" sz="1300" dirty="0" err="1" smtClean="0">
                <a:solidFill>
                  <a:prstClr val="black"/>
                </a:solidFill>
              </a:rPr>
              <a:t>System.out.print</a:t>
            </a:r>
            <a:r>
              <a:rPr lang="en-US" sz="1300" dirty="0">
                <a:solidFill>
                  <a:prstClr val="black"/>
                </a:solidFill>
              </a:rPr>
              <a:t>(id);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392113" y="5911850"/>
            <a:ext cx="4114800" cy="285546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de-DE" sz="1300" b="1" dirty="0" err="1" smtClean="0">
                <a:solidFill>
                  <a:prstClr val="black"/>
                </a:solidFill>
              </a:rPr>
              <a:t>class</a:t>
            </a:r>
            <a:r>
              <a:rPr lang="de-DE" sz="1300" dirty="0" smtClean="0">
                <a:solidFill>
                  <a:prstClr val="black"/>
                </a:solidFill>
              </a:rPr>
              <a:t> </a:t>
            </a:r>
            <a:r>
              <a:rPr lang="de-DE" sz="1300" dirty="0" err="1">
                <a:solidFill>
                  <a:prstClr val="black"/>
                </a:solidFill>
              </a:rPr>
              <a:t>Weight</a:t>
            </a:r>
            <a:r>
              <a:rPr lang="de-DE" sz="1300" dirty="0">
                <a:solidFill>
                  <a:prstClr val="black"/>
                </a:solidFill>
              </a:rPr>
              <a:t> { </a:t>
            </a:r>
            <a:r>
              <a:rPr lang="de-DE" sz="1300" b="1" dirty="0" err="1">
                <a:solidFill>
                  <a:prstClr val="black"/>
                </a:solidFill>
              </a:rPr>
              <a:t>void</a:t>
            </a:r>
            <a:r>
              <a:rPr lang="de-DE" sz="1300" dirty="0">
                <a:solidFill>
                  <a:prstClr val="black"/>
                </a:solidFill>
              </a:rPr>
              <a:t> </a:t>
            </a:r>
            <a:r>
              <a:rPr lang="de-DE" sz="1300" dirty="0" err="1">
                <a:solidFill>
                  <a:prstClr val="black"/>
                </a:solidFill>
              </a:rPr>
              <a:t>print</a:t>
            </a:r>
            <a:r>
              <a:rPr lang="de-DE" sz="1300" dirty="0">
                <a:solidFill>
                  <a:prstClr val="black"/>
                </a:solidFill>
              </a:rPr>
              <a:t>() { ... } </a:t>
            </a:r>
            <a:r>
              <a:rPr lang="de-DE" sz="1300" dirty="0" smtClean="0">
                <a:solidFill>
                  <a:prstClr val="black"/>
                </a:solidFill>
              </a:rPr>
              <a:t>}</a:t>
            </a:r>
            <a:endParaRPr lang="de-DE" sz="1300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6B13BF-C65D-FE41-9E11-C66F17481844}" type="slidenum">
              <a:rPr lang="de-DE">
                <a:solidFill>
                  <a:srgbClr val="1F497D"/>
                </a:solidFill>
                <a:latin typeface="Calibri" charset="0"/>
              </a:rPr>
              <a:pPr eaLnBrk="1" hangingPunct="1"/>
              <a:t>73</a:t>
            </a:fld>
            <a:endParaRPr lang="de-DE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5421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1880" y="548680"/>
            <a:ext cx="668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11" name="Multiply 9"/>
          <p:cNvSpPr/>
          <p:nvPr/>
        </p:nvSpPr>
        <p:spPr>
          <a:xfrm>
            <a:off x="5436096" y="692696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0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159375" y="1273175"/>
            <a:ext cx="3462338" cy="1821966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Edge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Node a, b;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  </a:t>
            </a:r>
            <a:r>
              <a:rPr lang="en-US" sz="1300" dirty="0">
                <a:solidFill>
                  <a:prstClr val="black"/>
                </a:solidFill>
              </a:rPr>
              <a:t>Color color = new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Edge</a:t>
            </a:r>
            <a:r>
              <a:rPr lang="en-US" sz="1300" dirty="0">
                <a:solidFill>
                  <a:prstClr val="black"/>
                </a:solidFill>
              </a:rPr>
              <a:t>(Node _a, Node _b) { a = _a; b = _b;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>
                <a:solidFill>
                  <a:prstClr val="black"/>
                </a:solidFill>
              </a:rPr>
              <a:t>void</a:t>
            </a:r>
            <a:r>
              <a:rPr lang="en-US" sz="1300" dirty="0">
                <a:solidFill>
                  <a:prstClr val="black"/>
                </a:solidFill>
              </a:rPr>
              <a:t> 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err="1" smtClean="0">
                <a:solidFill>
                  <a:prstClr val="black"/>
                </a:solidFill>
              </a:rPr>
              <a:t>Color.setDisplayColor</a:t>
            </a:r>
            <a:r>
              <a:rPr lang="en-US" sz="1300" dirty="0">
                <a:solidFill>
                  <a:prstClr val="black"/>
                </a:solidFill>
              </a:rPr>
              <a:t>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err="1" smtClean="0">
                <a:solidFill>
                  <a:prstClr val="black"/>
                </a:solidFill>
              </a:rPr>
              <a:t>a.print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  <a:r>
              <a:rPr lang="en-US" sz="1300" dirty="0" err="1">
                <a:solidFill>
                  <a:prstClr val="black"/>
                </a:solidFill>
              </a:rPr>
              <a:t>b.print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}</a:t>
            </a:r>
            <a:endParaRPr lang="en-US" sz="1300" dirty="0">
              <a:solidFill>
                <a:prstClr val="black"/>
              </a:solidFill>
            </a:endParaRP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392113" y="1273175"/>
            <a:ext cx="4114800" cy="2590177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Graph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Vector </a:t>
            </a:r>
            <a:r>
              <a:rPr lang="en-US" sz="1300" dirty="0" err="1">
                <a:solidFill>
                  <a:prstClr val="black"/>
                </a:solidFill>
              </a:rPr>
              <a:t>nv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 Vector </a:t>
            </a:r>
            <a:r>
              <a:rPr lang="en-US" sz="1300" dirty="0" err="1">
                <a:solidFill>
                  <a:prstClr val="black"/>
                </a:solidFill>
              </a:rPr>
              <a:t>ev</a:t>
            </a:r>
            <a:r>
              <a:rPr lang="en-US" sz="1300" dirty="0">
                <a:solidFill>
                  <a:prstClr val="black"/>
                </a:solidFill>
              </a:rPr>
              <a:t>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Vector();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Edge add(Node n, Node m)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Edge e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Edge(n, m);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(n); </a:t>
            </a:r>
            <a:r>
              <a:rPr lang="en-US" sz="1300" dirty="0" err="1">
                <a:solidFill>
                  <a:prstClr val="black"/>
                </a:solidFill>
              </a:rPr>
              <a:t>nv.add</a:t>
            </a:r>
            <a:r>
              <a:rPr lang="en-US" sz="1300" dirty="0">
                <a:solidFill>
                  <a:prstClr val="black"/>
                </a:solidFill>
              </a:rPr>
              <a:t>(m); </a:t>
            </a:r>
            <a:r>
              <a:rPr lang="en-US" sz="1300" dirty="0" err="1">
                <a:solidFill>
                  <a:prstClr val="black"/>
                </a:solidFill>
              </a:rPr>
              <a:t>ev.add</a:t>
            </a:r>
            <a:r>
              <a:rPr lang="en-US" sz="1300" dirty="0">
                <a:solidFill>
                  <a:prstClr val="black"/>
                </a:solidFill>
              </a:rPr>
              <a:t>(e);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return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e;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void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print()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</a:t>
            </a:r>
            <a:r>
              <a:rPr lang="en-US" sz="1300" b="1" dirty="0">
                <a:solidFill>
                  <a:prstClr val="black"/>
                </a:solidFill>
              </a:rPr>
              <a:t>for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b="1" dirty="0" err="1">
                <a:solidFill>
                  <a:prstClr val="black"/>
                </a:solidFill>
              </a:rPr>
              <a:t>int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= 0;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 &lt; </a:t>
            </a:r>
            <a:r>
              <a:rPr lang="en-US" sz="1300" dirty="0" err="1">
                <a:solidFill>
                  <a:prstClr val="black"/>
                </a:solidFill>
              </a:rPr>
              <a:t>ev.size</a:t>
            </a:r>
            <a:r>
              <a:rPr lang="en-US" sz="1300" dirty="0">
                <a:solidFill>
                  <a:prstClr val="black"/>
                </a:solidFill>
              </a:rPr>
              <a:t>(); 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++)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  ((Edge)</a:t>
            </a:r>
            <a:r>
              <a:rPr lang="en-US" sz="1300" dirty="0" err="1">
                <a:solidFill>
                  <a:prstClr val="black"/>
                </a:solidFill>
              </a:rPr>
              <a:t>ev.get</a:t>
            </a:r>
            <a:r>
              <a:rPr lang="en-US" sz="1300" dirty="0">
                <a:solidFill>
                  <a:prstClr val="black"/>
                </a:solidFill>
              </a:rPr>
              <a:t>(</a:t>
            </a:r>
            <a:r>
              <a:rPr lang="en-US" sz="1300" dirty="0" err="1">
                <a:solidFill>
                  <a:prstClr val="black"/>
                </a:solidFill>
              </a:rPr>
              <a:t>i</a:t>
            </a:r>
            <a:r>
              <a:rPr lang="en-US" sz="1300" dirty="0">
                <a:solidFill>
                  <a:prstClr val="black"/>
                </a:solidFill>
              </a:rPr>
              <a:t>)).print();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5076056" y="4653136"/>
            <a:ext cx="3462338" cy="1629913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>
                <a:solidFill>
                  <a:prstClr val="black"/>
                </a:solidFill>
              </a:rPr>
              <a:t>class</a:t>
            </a:r>
            <a:r>
              <a:rPr lang="en-US" sz="1300" dirty="0">
                <a:solidFill>
                  <a:prstClr val="black"/>
                </a:solidFill>
              </a:rPr>
              <a:t> Node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 err="1">
                <a:solidFill>
                  <a:prstClr val="black"/>
                </a:solidFill>
              </a:rPr>
              <a:t>int</a:t>
            </a:r>
            <a:r>
              <a:rPr lang="en-US" sz="1300" dirty="0">
                <a:solidFill>
                  <a:prstClr val="black"/>
                </a:solidFill>
              </a:rPr>
              <a:t> id = 0;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Color </a:t>
            </a:r>
            <a:r>
              <a:rPr lang="en-US" sz="1300" dirty="0">
                <a:solidFill>
                  <a:prstClr val="black"/>
                </a:solidFill>
              </a:rPr>
              <a:t>color = </a:t>
            </a:r>
            <a:r>
              <a:rPr lang="en-US" sz="1300" b="1" dirty="0">
                <a:solidFill>
                  <a:prstClr val="black"/>
                </a:solidFill>
              </a:rPr>
              <a:t>new</a:t>
            </a:r>
            <a:r>
              <a:rPr lang="en-US" sz="1300" dirty="0">
                <a:solidFill>
                  <a:prstClr val="black"/>
                </a:solidFill>
              </a:rPr>
              <a:t> Color();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void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print() {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err="1" smtClean="0">
                <a:solidFill>
                  <a:prstClr val="black"/>
                </a:solidFill>
              </a:rPr>
              <a:t>Color.setDisplayColor</a:t>
            </a:r>
            <a:r>
              <a:rPr lang="en-US" sz="1300" dirty="0">
                <a:solidFill>
                  <a:prstClr val="black"/>
                </a:solidFill>
              </a:rPr>
              <a:t>(color);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err="1" smtClean="0">
                <a:solidFill>
                  <a:prstClr val="black"/>
                </a:solidFill>
              </a:rPr>
              <a:t>System.out.print</a:t>
            </a:r>
            <a:r>
              <a:rPr lang="en-US" sz="1300" dirty="0">
                <a:solidFill>
                  <a:prstClr val="black"/>
                </a:solidFill>
              </a:rPr>
              <a:t>(id);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}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}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5220072" y="3429000"/>
            <a:ext cx="3462338" cy="669651"/>
          </a:xfrm>
          <a:prstGeom prst="rect">
            <a:avLst/>
          </a:prstGeom>
          <a:solidFill>
            <a:schemeClr val="bg1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6000"/>
              </a:lnSpc>
            </a:pPr>
            <a:r>
              <a:rPr lang="en-US" sz="1300" b="1" dirty="0" smtClean="0">
                <a:solidFill>
                  <a:prstClr val="black"/>
                </a:solidFill>
              </a:rPr>
              <a:t>class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en-US" sz="1300" dirty="0">
                <a:solidFill>
                  <a:prstClr val="black"/>
                </a:solidFill>
              </a:rPr>
              <a:t>Color {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>
                <a:solidFill>
                  <a:prstClr val="black"/>
                </a:solidFill>
              </a:rPr>
              <a:t>  </a:t>
            </a:r>
            <a:r>
              <a:rPr lang="en-US" sz="1300" b="1" dirty="0">
                <a:solidFill>
                  <a:prstClr val="black"/>
                </a:solidFill>
              </a:rPr>
              <a:t>static void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err="1">
                <a:solidFill>
                  <a:prstClr val="black"/>
                </a:solidFill>
              </a:rPr>
              <a:t>setDisplayColor</a:t>
            </a:r>
            <a:r>
              <a:rPr lang="en-US" sz="1300" dirty="0">
                <a:solidFill>
                  <a:prstClr val="black"/>
                </a:solidFill>
              </a:rPr>
              <a:t>(Color c) { ... } </a:t>
            </a:r>
          </a:p>
          <a:p>
            <a:pPr eaLnBrk="1" hangingPunct="1">
              <a:lnSpc>
                <a:spcPct val="96000"/>
              </a:lnSpc>
            </a:pPr>
            <a:r>
              <a:rPr lang="en-US" sz="1300" dirty="0" smtClean="0">
                <a:solidFill>
                  <a:prstClr val="black"/>
                </a:solidFill>
              </a:rPr>
              <a:t>}</a:t>
            </a: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56B13BF-C65D-FE41-9E11-C66F17481844}" type="slidenum">
              <a:rPr lang="de-DE">
                <a:solidFill>
                  <a:srgbClr val="1F497D"/>
                </a:solidFill>
                <a:latin typeface="Calibri" charset="0"/>
              </a:rPr>
              <a:pPr eaLnBrk="1" hangingPunct="1"/>
              <a:t>74</a:t>
            </a:fld>
            <a:endParaRPr lang="de-DE" dirty="0">
              <a:solidFill>
                <a:srgbClr val="1F497D"/>
              </a:solidFill>
              <a:latin typeface="Calibri" charset="0"/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15421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9"/>
          <p:cNvSpPr/>
          <p:nvPr/>
        </p:nvSpPr>
        <p:spPr>
          <a:xfrm>
            <a:off x="3419872" y="620688"/>
            <a:ext cx="720080" cy="648072"/>
          </a:xfrm>
          <a:prstGeom prst="mathMultiply">
            <a:avLst>
              <a:gd name="adj1" fmla="val 131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476672"/>
            <a:ext cx="668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alibri" charset="0"/>
                <a:sym typeface="Wingdings" charset="0"/>
              </a:rPr>
              <a:t></a:t>
            </a:r>
            <a:endParaRPr lang="en-US" sz="4800" dirty="0">
              <a:solidFill>
                <a:srgbClr val="00B05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3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53019" y="116632"/>
            <a:ext cx="6690981" cy="4896544"/>
            <a:chOff x="0" y="0"/>
            <a:chExt cx="9293615" cy="6850732"/>
          </a:xfrm>
        </p:grpSpPr>
        <p:grpSp>
          <p:nvGrpSpPr>
            <p:cNvPr id="15" name="Group 14"/>
            <p:cNvGrpSpPr/>
            <p:nvPr/>
          </p:nvGrpSpPr>
          <p:grpSpPr>
            <a:xfrm>
              <a:off x="251520" y="4005064"/>
              <a:ext cx="3744416" cy="2052320"/>
              <a:chOff x="107504" y="4221088"/>
              <a:chExt cx="4248472" cy="231296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7504" y="4221088"/>
                <a:ext cx="3456385" cy="228789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1331640" y="5157192"/>
                <a:ext cx="3024336" cy="1376864"/>
                <a:chOff x="1691680" y="3284984"/>
                <a:chExt cx="3024336" cy="1376864"/>
              </a:xfrm>
            </p:grpSpPr>
            <p:sp>
              <p:nvSpPr>
                <p:cNvPr id="9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411760" y="3284984"/>
                  <a:ext cx="1440160" cy="584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3200" dirty="0">
                      <a:solidFill>
                        <a:srgbClr val="00B050"/>
                      </a:solidFill>
                      <a:latin typeface="Calibri" charset="0"/>
                      <a:sym typeface="Wingdings" charset="0"/>
                    </a:rPr>
                    <a:t></a:t>
                  </a:r>
                  <a:endParaRPr lang="en-US" sz="3200" dirty="0">
                    <a:solidFill>
                      <a:srgbClr val="00B050"/>
                    </a:solidFill>
                    <a:latin typeface="Calibri" charset="0"/>
                  </a:endParaRPr>
                </a:p>
              </p:txBody>
            </p:sp>
            <p:sp>
              <p:nvSpPr>
                <p:cNvPr id="10" name="Multiply 9"/>
                <p:cNvSpPr/>
                <p:nvPr/>
              </p:nvSpPr>
              <p:spPr>
                <a:xfrm>
                  <a:off x="1691680" y="3429000"/>
                  <a:ext cx="288032" cy="360040"/>
                </a:xfrm>
                <a:prstGeom prst="mathMultiply">
                  <a:avLst>
                    <a:gd name="adj1" fmla="val 13151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275856" y="4077072"/>
                  <a:ext cx="1440160" cy="584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3200" dirty="0">
                      <a:solidFill>
                        <a:srgbClr val="00B050"/>
                      </a:solidFill>
                      <a:latin typeface="Calibri" charset="0"/>
                      <a:sym typeface="Wingdings" charset="0"/>
                    </a:rPr>
                    <a:t></a:t>
                  </a:r>
                  <a:endParaRPr lang="en-US" sz="3200" dirty="0">
                    <a:solidFill>
                      <a:srgbClr val="00B050"/>
                    </a:solidFill>
                    <a:latin typeface="Calibri" charset="0"/>
                  </a:endParaRPr>
                </a:p>
              </p:txBody>
            </p:sp>
            <p:sp>
              <p:nvSpPr>
                <p:cNvPr id="1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275856" y="3284984"/>
                  <a:ext cx="1440160" cy="584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3200" dirty="0">
                      <a:solidFill>
                        <a:srgbClr val="00B050"/>
                      </a:solidFill>
                      <a:latin typeface="Calibri" charset="0"/>
                      <a:sym typeface="Wingdings" charset="0"/>
                    </a:rPr>
                    <a:t></a:t>
                  </a:r>
                  <a:endParaRPr lang="en-US" sz="3200" dirty="0">
                    <a:solidFill>
                      <a:srgbClr val="00B050"/>
                    </a:solidFill>
                    <a:latin typeface="Calibri" charset="0"/>
                  </a:endParaRPr>
                </a:p>
              </p:txBody>
            </p:sp>
          </p:grpSp>
        </p:grpSp>
        <p:grpSp>
          <p:nvGrpSpPr>
            <p:cNvPr id="26" name="Group 25"/>
            <p:cNvGrpSpPr/>
            <p:nvPr/>
          </p:nvGrpSpPr>
          <p:grpSpPr>
            <a:xfrm>
              <a:off x="0" y="332656"/>
              <a:ext cx="3400592" cy="2372556"/>
              <a:chOff x="0" y="332656"/>
              <a:chExt cx="3400592" cy="237255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1520" y="332656"/>
                <a:ext cx="2719616" cy="18002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0" y="2228879"/>
                <a:ext cx="3400592" cy="476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latin typeface="Calibri"/>
                  </a:rPr>
                  <a:t>Domain/Variability Model</a:t>
                </a:r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1460" y="0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1600" y="6021288"/>
              <a:ext cx="1495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Configuration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7504" y="3861048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619672" y="2852936"/>
              <a:ext cx="0" cy="864096"/>
            </a:xfrm>
            <a:prstGeom prst="straightConnector1">
              <a:avLst/>
            </a:prstGeom>
            <a:ln w="44450"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3419872" y="0"/>
              <a:ext cx="5324355" cy="6713984"/>
              <a:chOff x="3419872" y="0"/>
              <a:chExt cx="5324355" cy="671398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4008" y="0"/>
                <a:ext cx="3937338" cy="2344815"/>
              </a:xfrm>
              <a:prstGeom prst="rect">
                <a:avLst/>
              </a:prstGeom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>
                <a:off x="3419872" y="1484784"/>
                <a:ext cx="1080120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3491880" y="5373216"/>
                <a:ext cx="1584176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732240" y="2780928"/>
                <a:ext cx="0" cy="115212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4572000" y="0"/>
                <a:ext cx="4104456" cy="2780928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104" y="4005064"/>
                <a:ext cx="2520280" cy="2243050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5220072" y="3933056"/>
                <a:ext cx="3347864" cy="2780928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443650" y="6145509"/>
                <a:ext cx="2069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Calibri"/>
                  </a:rPr>
                  <a:t>Software Generator</a:t>
                </a:r>
                <a:endParaRPr lang="en-US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843545" y="2283577"/>
                <a:ext cx="3900682" cy="63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prstClr val="black"/>
                    </a:solidFill>
                    <a:latin typeface="Calibri"/>
                  </a:rPr>
                  <a:t>Domain Artefacts </a:t>
                </a:r>
              </a:p>
              <a:p>
                <a:pPr algn="ctr"/>
                <a:endParaRPr 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8244408" y="5338564"/>
              <a:ext cx="1049207" cy="1512168"/>
              <a:chOff x="8635361" y="3429000"/>
              <a:chExt cx="1049207" cy="1512168"/>
            </a:xfrm>
          </p:grpSpPr>
          <p:pic>
            <p:nvPicPr>
              <p:cNvPr id="64" name="Picture 3" descr="Z:\mathieuacher sur mon Mac\Desktop\PhDPresentationResources\1_18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144000" y="4005064"/>
                <a:ext cx="540568" cy="650488"/>
              </a:xfrm>
              <a:prstGeom prst="rect">
                <a:avLst/>
              </a:prstGeom>
              <a:noFill/>
            </p:spPr>
          </p:pic>
          <p:pic>
            <p:nvPicPr>
              <p:cNvPr id="65" name="Picture 4" descr="Z:\mathieuacher sur mon Mac\Desktop\PhDPresentationResources\01_quickview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676456" y="3429000"/>
                <a:ext cx="658241" cy="792088"/>
              </a:xfrm>
              <a:prstGeom prst="rect">
                <a:avLst/>
              </a:prstGeom>
              <a:noFill/>
            </p:spPr>
          </p:pic>
          <p:pic>
            <p:nvPicPr>
              <p:cNvPr id="66" name="Picture 7" descr="Z:\mathieuacher sur mon Mac\Desktop\PhDPresentationResources\SGH-T95ZKATMB_1_170_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635361" y="4293096"/>
                <a:ext cx="538559" cy="648072"/>
              </a:xfrm>
              <a:prstGeom prst="rect">
                <a:avLst/>
              </a:prstGeom>
              <a:noFill/>
            </p:spPr>
          </p:pic>
        </p:grpSp>
        <p:sp>
          <p:nvSpPr>
            <p:cNvPr id="69" name="Rectangle 68"/>
            <p:cNvSpPr/>
            <p:nvPr/>
          </p:nvSpPr>
          <p:spPr>
            <a:xfrm>
              <a:off x="251520" y="3933056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0" y="3789040"/>
              <a:ext cx="3347864" cy="2780928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333" y="548680"/>
            <a:ext cx="21980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Domain </a:t>
            </a:r>
          </a:p>
          <a:p>
            <a:r>
              <a:rPr lang="en-US" sz="3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Engineering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18587" y="3284984"/>
            <a:ext cx="21980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Application </a:t>
            </a:r>
          </a:p>
          <a:p>
            <a:r>
              <a:rPr lang="en-US" sz="3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Engineering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2"/>
          <p:cNvSpPr>
            <a:spLocks noGrp="1"/>
          </p:cNvSpPr>
          <p:nvPr>
            <p:ph idx="1"/>
          </p:nvPr>
        </p:nvSpPr>
        <p:spPr>
          <a:xfrm>
            <a:off x="0" y="5157192"/>
            <a:ext cx="9144000" cy="1944216"/>
          </a:xfrm>
          <a:solidFill>
            <a:srgbClr val="E46C0A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i="1" dirty="0" smtClean="0"/>
              <a:t>« the </a:t>
            </a:r>
            <a:r>
              <a:rPr lang="fr-FR" sz="2400" i="1" dirty="0" err="1" smtClean="0"/>
              <a:t>investments</a:t>
            </a:r>
            <a:r>
              <a:rPr lang="fr-FR" sz="2400" i="1" dirty="0" smtClean="0"/>
              <a:t> </a:t>
            </a:r>
            <a:r>
              <a:rPr lang="fr-FR" sz="2400" i="1" dirty="0" err="1"/>
              <a:t>required</a:t>
            </a:r>
            <a:r>
              <a:rPr lang="fr-FR" sz="2400" i="1" dirty="0"/>
              <a:t> to </a:t>
            </a:r>
            <a:r>
              <a:rPr lang="fr-FR" sz="2400" i="1" dirty="0" err="1"/>
              <a:t>develop</a:t>
            </a:r>
            <a:r>
              <a:rPr lang="fr-FR" sz="2400" i="1" dirty="0"/>
              <a:t> the </a:t>
            </a:r>
            <a:r>
              <a:rPr lang="fr-FR" sz="2400" i="1" dirty="0" err="1"/>
              <a:t>reusable</a:t>
            </a:r>
            <a:r>
              <a:rPr lang="fr-FR" sz="2400" i="1" dirty="0"/>
              <a:t> </a:t>
            </a:r>
            <a:r>
              <a:rPr lang="fr-FR" sz="2400" i="1" dirty="0" err="1"/>
              <a:t>artifacts</a:t>
            </a:r>
            <a:r>
              <a:rPr lang="fr-FR" sz="2400" i="1" dirty="0"/>
              <a:t> </a:t>
            </a:r>
            <a:r>
              <a:rPr lang="fr-FR" sz="2400" i="1" dirty="0" err="1"/>
              <a:t>during</a:t>
            </a:r>
            <a:r>
              <a:rPr lang="fr-FR" sz="2400" i="1" dirty="0"/>
              <a:t> </a:t>
            </a:r>
            <a:r>
              <a:rPr lang="fr-FR" sz="2400" b="1" i="1" dirty="0" err="1"/>
              <a:t>domain</a:t>
            </a:r>
            <a:r>
              <a:rPr lang="fr-FR" sz="2400" b="1" i="1" dirty="0"/>
              <a:t> engineering</a:t>
            </a:r>
            <a:r>
              <a:rPr lang="fr-FR" sz="2400" i="1" dirty="0"/>
              <a:t>, are </a:t>
            </a:r>
            <a:r>
              <a:rPr lang="fr-FR" sz="2400" i="1" dirty="0" err="1"/>
              <a:t>outweighed</a:t>
            </a:r>
            <a:r>
              <a:rPr lang="fr-FR" sz="2400" i="1" dirty="0"/>
              <a:t> by the </a:t>
            </a:r>
            <a:r>
              <a:rPr lang="fr-FR" sz="2400" i="1" dirty="0" err="1"/>
              <a:t>benefits</a:t>
            </a:r>
            <a:r>
              <a:rPr lang="fr-FR" sz="2400" i="1" dirty="0"/>
              <a:t> of </a:t>
            </a:r>
            <a:r>
              <a:rPr lang="fr-FR" sz="2400" i="1" dirty="0" err="1"/>
              <a:t>deriving</a:t>
            </a:r>
            <a:r>
              <a:rPr lang="fr-FR" sz="2400" i="1" dirty="0"/>
              <a:t> the </a:t>
            </a:r>
            <a:r>
              <a:rPr lang="fr-FR" sz="2400" i="1" dirty="0" err="1"/>
              <a:t>individual</a:t>
            </a:r>
            <a:r>
              <a:rPr lang="fr-FR" sz="2400" i="1" dirty="0"/>
              <a:t> </a:t>
            </a:r>
            <a:r>
              <a:rPr lang="fr-FR" sz="2400" i="1" dirty="0" err="1"/>
              <a:t>products</a:t>
            </a:r>
            <a:r>
              <a:rPr lang="fr-FR" sz="2400" i="1" dirty="0"/>
              <a:t> </a:t>
            </a:r>
            <a:r>
              <a:rPr lang="fr-FR" sz="2400" i="1" dirty="0" err="1"/>
              <a:t>during</a:t>
            </a:r>
            <a:r>
              <a:rPr lang="fr-FR" sz="2400" i="1" dirty="0"/>
              <a:t> </a:t>
            </a:r>
            <a:r>
              <a:rPr lang="fr-FR" sz="2400" b="1" i="1" dirty="0">
                <a:solidFill>
                  <a:srgbClr val="000000"/>
                </a:solidFill>
              </a:rPr>
              <a:t>application </a:t>
            </a:r>
            <a:r>
              <a:rPr lang="fr-FR" sz="2400" b="1" i="1" dirty="0" smtClean="0">
                <a:solidFill>
                  <a:srgbClr val="000000"/>
                </a:solidFill>
              </a:rPr>
              <a:t>engineering</a:t>
            </a:r>
            <a:r>
              <a:rPr lang="fr-FR" sz="2400" i="1" dirty="0" smtClean="0"/>
              <a:t> »</a:t>
            </a:r>
            <a:endParaRPr lang="fr-FR" sz="24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2843808" y="6381328"/>
            <a:ext cx="2374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Jan Bosch et al. (2004)  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80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92696"/>
            <a:ext cx="856895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Software </a:t>
            </a:r>
            <a:r>
              <a:rPr lang="nl-BE" sz="4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Product </a:t>
            </a:r>
            <a:r>
              <a:rPr lang="nl-BE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Line and Variability Engineering</a:t>
            </a: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r>
              <a:rPr lang="nl-BE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A revisit of your cursus</a:t>
            </a:r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  <a:p>
            <a:pPr algn="ctr" defTabSz="457200"/>
            <a:endParaRPr lang="nl-BE" sz="48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9858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Connecteur droit 107"/>
          <p:cNvCxnSpPr/>
          <p:nvPr/>
        </p:nvCxnSpPr>
        <p:spPr>
          <a:xfrm rot="5400000">
            <a:off x="714372" y="3429000"/>
            <a:ext cx="6858000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fr-FR" sz="72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r>
              <a:rPr lang="fr-FR" sz="7200" b="1" dirty="0" err="1" smtClean="0">
                <a:solidFill>
                  <a:srgbClr val="558ED5"/>
                </a:solidFill>
              </a:rPr>
              <a:t>What</a:t>
            </a:r>
            <a:r>
              <a:rPr lang="fr-FR" sz="7200" b="1" dirty="0" smtClean="0">
                <a:solidFill>
                  <a:srgbClr val="558ED5"/>
                </a:solidFill>
              </a:rPr>
              <a:t> </a:t>
            </a:r>
            <a:r>
              <a:rPr lang="fr-FR" sz="7200" b="1" dirty="0" err="1" smtClean="0">
                <a:solidFill>
                  <a:srgbClr val="558ED5"/>
                </a:solidFill>
              </a:rPr>
              <a:t>is</a:t>
            </a:r>
            <a:r>
              <a:rPr lang="fr-FR" sz="7200" b="1" dirty="0" smtClean="0">
                <a:solidFill>
                  <a:srgbClr val="558ED5"/>
                </a:solidFill>
              </a:rPr>
              <a:t> new?</a:t>
            </a:r>
          </a:p>
          <a:p>
            <a:pPr marL="0" indent="0" algn="ctr">
              <a:buNone/>
            </a:pPr>
            <a:endParaRPr lang="fr-FR" sz="72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r>
              <a:rPr lang="fr-FR" sz="4000" b="1" dirty="0" err="1" smtClean="0">
                <a:solidFill>
                  <a:srgbClr val="558ED5"/>
                </a:solidFill>
              </a:rPr>
              <a:t>Family</a:t>
            </a:r>
            <a:r>
              <a:rPr lang="fr-FR" sz="4000" b="1" dirty="0" smtClean="0"/>
              <a:t> vs single </a:t>
            </a:r>
            <a:r>
              <a:rPr lang="fr-FR" sz="4000" b="1" dirty="0" err="1" smtClean="0"/>
              <a:t>systems</a:t>
            </a:r>
            <a:endParaRPr lang="fr-FR" sz="4000" b="1" dirty="0" smtClean="0"/>
          </a:p>
          <a:p>
            <a:pPr marL="0" indent="0" algn="ctr">
              <a:buNone/>
            </a:pPr>
            <a:r>
              <a:rPr lang="fr-FR" sz="4000" b="1" dirty="0" smtClean="0"/>
              <a:t>Focus on </a:t>
            </a:r>
            <a:r>
              <a:rPr lang="fr-FR" sz="4000" b="1" dirty="0" err="1" smtClean="0">
                <a:solidFill>
                  <a:srgbClr val="558ED5"/>
                </a:solidFill>
              </a:rPr>
              <a:t>reuse</a:t>
            </a:r>
            <a:endParaRPr lang="fr-FR" sz="40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r>
              <a:rPr lang="fr-FR" sz="4000" b="1" dirty="0" smtClean="0">
                <a:solidFill>
                  <a:srgbClr val="558ED5"/>
                </a:solidFill>
              </a:rPr>
              <a:t>Domain</a:t>
            </a:r>
            <a:r>
              <a:rPr lang="fr-FR" sz="4000" b="1" dirty="0" smtClean="0"/>
              <a:t> engineering</a:t>
            </a:r>
          </a:p>
          <a:p>
            <a:pPr marL="0" indent="0" algn="ctr">
              <a:buNone/>
            </a:pPr>
            <a:r>
              <a:rPr lang="fr-FR" sz="4000" b="1" dirty="0" smtClean="0"/>
              <a:t>Factoring out </a:t>
            </a:r>
            <a:r>
              <a:rPr lang="fr-FR" sz="4000" b="1" dirty="0" err="1" smtClean="0">
                <a:solidFill>
                  <a:srgbClr val="558ED5"/>
                </a:solidFill>
              </a:rPr>
              <a:t>commonality</a:t>
            </a:r>
            <a:endParaRPr lang="fr-FR" sz="40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r>
              <a:rPr lang="fr-FR" sz="4000" b="1" dirty="0" err="1" smtClean="0"/>
              <a:t>Managing</a:t>
            </a:r>
            <a:r>
              <a:rPr lang="fr-FR" sz="4000" b="1" dirty="0" smtClean="0"/>
              <a:t> </a:t>
            </a:r>
            <a:r>
              <a:rPr lang="fr-FR" sz="4000" b="1" dirty="0" err="1" smtClean="0">
                <a:solidFill>
                  <a:srgbClr val="558ED5"/>
                </a:solidFill>
              </a:rPr>
              <a:t>variability</a:t>
            </a:r>
            <a:endParaRPr lang="fr-FR" sz="40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endParaRPr lang="fr-FR" sz="72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endParaRPr lang="fr-FR" sz="72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5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Connecteur droit 107"/>
          <p:cNvCxnSpPr/>
          <p:nvPr/>
        </p:nvCxnSpPr>
        <p:spPr>
          <a:xfrm rot="5400000">
            <a:off x="714372" y="3429000"/>
            <a:ext cx="6858000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7200" b="1" dirty="0" smtClean="0">
                <a:solidFill>
                  <a:srgbClr val="558ED5"/>
                </a:solidFill>
              </a:rPr>
              <a:t>« </a:t>
            </a:r>
            <a:r>
              <a:rPr lang="fr-FR" sz="7200" b="1" dirty="0" err="1">
                <a:solidFill>
                  <a:srgbClr val="558ED5"/>
                </a:solidFill>
              </a:rPr>
              <a:t>v</a:t>
            </a:r>
            <a:r>
              <a:rPr lang="fr-FR" sz="7200" b="1" dirty="0" err="1" smtClean="0">
                <a:solidFill>
                  <a:srgbClr val="558ED5"/>
                </a:solidFill>
              </a:rPr>
              <a:t>ariability</a:t>
            </a:r>
            <a:r>
              <a:rPr lang="fr-FR" sz="7200" b="1" dirty="0" smtClean="0">
                <a:solidFill>
                  <a:srgbClr val="558ED5"/>
                </a:solidFill>
              </a:rPr>
              <a:t> »</a:t>
            </a:r>
          </a:p>
          <a:p>
            <a:pPr marL="0" indent="0" algn="ctr">
              <a:buNone/>
            </a:pPr>
            <a:endParaRPr lang="fr-FR" sz="7200" b="1" dirty="0" smtClean="0">
              <a:solidFill>
                <a:srgbClr val="558ED5"/>
              </a:solidFill>
            </a:endParaRPr>
          </a:p>
          <a:p>
            <a:pPr marL="0" indent="0" algn="ctr">
              <a:buNone/>
            </a:pPr>
            <a:r>
              <a:rPr lang="fr-FR" sz="7200" b="1" dirty="0" smtClean="0">
                <a:solidFill>
                  <a:srgbClr val="558ED5"/>
                </a:solidFill>
              </a:rPr>
              <a:t>Is </a:t>
            </a:r>
            <a:r>
              <a:rPr lang="fr-FR" sz="7200" b="1" dirty="0" err="1" smtClean="0">
                <a:solidFill>
                  <a:srgbClr val="558ED5"/>
                </a:solidFill>
              </a:rPr>
              <a:t>it</a:t>
            </a:r>
            <a:r>
              <a:rPr lang="fr-FR" sz="7200" b="1" dirty="0" smtClean="0">
                <a:solidFill>
                  <a:srgbClr val="558ED5"/>
                </a:solidFill>
              </a:rPr>
              <a:t> </a:t>
            </a:r>
            <a:r>
              <a:rPr lang="fr-FR" sz="7200" b="1" dirty="0" err="1" smtClean="0">
                <a:solidFill>
                  <a:srgbClr val="558ED5"/>
                </a:solidFill>
              </a:rPr>
              <a:t>really</a:t>
            </a:r>
            <a:r>
              <a:rPr lang="fr-FR" sz="7200" b="1" dirty="0" smtClean="0">
                <a:solidFill>
                  <a:srgbClr val="558ED5"/>
                </a:solidFill>
              </a:rPr>
              <a:t> new?</a:t>
            </a:r>
            <a:endParaRPr lang="fr-FR" sz="7200" b="1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>
                <a:solidFill>
                  <a:srgbClr val="558ED5"/>
                </a:solidFill>
                <a:latin typeface="Calibri" charset="0"/>
              </a:rPr>
              <a:t>Parameter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0106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9016CB-EC56-6B4B-B539-267CE38CDB83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79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1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 smtClean="0">
                <a:latin typeface="+mj-lt"/>
                <a:cs typeface="Apple Chancery"/>
              </a:rPr>
              <a:t>« A </a:t>
            </a:r>
            <a:r>
              <a:rPr lang="fr-FR" sz="3600" dirty="0">
                <a:latin typeface="+mj-lt"/>
                <a:cs typeface="Apple Chancery"/>
              </a:rPr>
              <a:t>set of programs </a:t>
            </a:r>
            <a:r>
              <a:rPr lang="fr-FR" sz="3600" dirty="0" err="1">
                <a:latin typeface="+mj-lt"/>
                <a:cs typeface="Apple Chancery"/>
              </a:rPr>
              <a:t>is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 smtClean="0">
                <a:latin typeface="+mj-lt"/>
                <a:cs typeface="Apple Chancery"/>
              </a:rPr>
              <a:t>considered</a:t>
            </a:r>
            <a:r>
              <a:rPr lang="fr-FR" sz="3600" dirty="0" smtClean="0">
                <a:latin typeface="+mj-lt"/>
                <a:cs typeface="Apple Chancery"/>
              </a:rPr>
              <a:t> </a:t>
            </a:r>
            <a:r>
              <a:rPr lang="fr-FR" sz="3600" dirty="0">
                <a:latin typeface="+mj-lt"/>
                <a:cs typeface="Apple Chancery"/>
              </a:rPr>
              <a:t>to </a:t>
            </a:r>
            <a:r>
              <a:rPr lang="fr-FR" sz="3600" dirty="0" err="1">
                <a:latin typeface="+mj-lt"/>
                <a:cs typeface="Apple Chancery"/>
              </a:rPr>
              <a:t>constitute</a:t>
            </a:r>
            <a:r>
              <a:rPr lang="fr-FR" sz="3600" dirty="0">
                <a:latin typeface="+mj-lt"/>
                <a:cs typeface="Apple Chancery"/>
              </a:rPr>
              <a:t> a </a:t>
            </a:r>
            <a:r>
              <a:rPr lang="fr-FR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pple Chancery"/>
              </a:rPr>
              <a:t>family</a:t>
            </a:r>
            <a:r>
              <a:rPr lang="fr-FR" sz="3600" dirty="0">
                <a:latin typeface="+mj-lt"/>
                <a:cs typeface="Apple Chancery"/>
              </a:rPr>
              <a:t>, </a:t>
            </a:r>
            <a:r>
              <a:rPr lang="fr-FR" sz="3600" dirty="0" err="1">
                <a:latin typeface="+mj-lt"/>
                <a:cs typeface="Apple Chancery"/>
              </a:rPr>
              <a:t>whenever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>
                <a:latin typeface="+mj-lt"/>
                <a:cs typeface="Apple Chancery"/>
              </a:rPr>
              <a:t>it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>
                <a:latin typeface="+mj-lt"/>
                <a:cs typeface="Apple Chancery"/>
              </a:rPr>
              <a:t>is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 smtClean="0">
                <a:latin typeface="+mj-lt"/>
                <a:cs typeface="Apple Chancery"/>
              </a:rPr>
              <a:t>worthwhile</a:t>
            </a:r>
            <a:r>
              <a:rPr lang="fr-FR" sz="3600" dirty="0" smtClean="0">
                <a:latin typeface="+mj-lt"/>
                <a:cs typeface="Apple Chancery"/>
              </a:rPr>
              <a:t> </a:t>
            </a:r>
            <a:r>
              <a:rPr lang="fr-FR" sz="3600" dirty="0">
                <a:latin typeface="+mj-lt"/>
                <a:cs typeface="Apple Chancery"/>
              </a:rPr>
              <a:t>to </a:t>
            </a:r>
            <a:r>
              <a:rPr lang="fr-FR" sz="3600" dirty="0" err="1">
                <a:latin typeface="+mj-lt"/>
                <a:cs typeface="Apple Chancery"/>
              </a:rPr>
              <a:t>study</a:t>
            </a:r>
            <a:r>
              <a:rPr lang="fr-FR" sz="3600" dirty="0">
                <a:latin typeface="+mj-lt"/>
                <a:cs typeface="Apple Chancery"/>
              </a:rPr>
              <a:t> programs </a:t>
            </a:r>
            <a:r>
              <a:rPr lang="fr-FR" sz="3600" dirty="0" err="1">
                <a:latin typeface="+mj-lt"/>
                <a:cs typeface="Apple Chancery"/>
              </a:rPr>
              <a:t>from</a:t>
            </a:r>
            <a:r>
              <a:rPr lang="fr-FR" sz="3600" dirty="0">
                <a:latin typeface="+mj-lt"/>
                <a:cs typeface="Apple Chancery"/>
              </a:rPr>
              <a:t> the set by </a:t>
            </a:r>
            <a:r>
              <a:rPr lang="fr-FR" sz="3600" b="1" dirty="0">
                <a:solidFill>
                  <a:srgbClr val="558ED5"/>
                </a:solidFill>
                <a:latin typeface="+mj-lt"/>
                <a:cs typeface="Apple Chancery"/>
              </a:rPr>
              <a:t>first </a:t>
            </a:r>
            <a:r>
              <a:rPr lang="fr-FR" sz="3600" b="1" dirty="0" err="1">
                <a:solidFill>
                  <a:srgbClr val="558ED5"/>
                </a:solidFill>
                <a:latin typeface="+mj-lt"/>
                <a:cs typeface="Apple Chancery"/>
              </a:rPr>
              <a:t>studying</a:t>
            </a:r>
            <a:r>
              <a:rPr lang="fr-FR" sz="3600" b="1" dirty="0">
                <a:solidFill>
                  <a:srgbClr val="558ED5"/>
                </a:solidFill>
                <a:latin typeface="+mj-lt"/>
                <a:cs typeface="Apple Chancery"/>
              </a:rPr>
              <a:t> the </a:t>
            </a:r>
            <a:r>
              <a:rPr lang="fr-FR" sz="3600" b="1" dirty="0" err="1">
                <a:solidFill>
                  <a:srgbClr val="558ED5"/>
                </a:solidFill>
                <a:latin typeface="+mj-lt"/>
                <a:cs typeface="Apple Chancery"/>
              </a:rPr>
              <a:t>common</a:t>
            </a:r>
            <a:r>
              <a:rPr lang="fr-FR" sz="3600" b="1" dirty="0">
                <a:solidFill>
                  <a:srgbClr val="558ED5"/>
                </a:solidFill>
                <a:latin typeface="+mj-lt"/>
                <a:cs typeface="Apple Chancery"/>
              </a:rPr>
              <a:t> </a:t>
            </a:r>
            <a:r>
              <a:rPr lang="fr-FR" sz="3600" b="1" dirty="0" err="1">
                <a:solidFill>
                  <a:srgbClr val="558ED5"/>
                </a:solidFill>
                <a:latin typeface="+mj-lt"/>
                <a:cs typeface="Apple Chancery"/>
              </a:rPr>
              <a:t>properties</a:t>
            </a:r>
            <a:r>
              <a:rPr lang="fr-FR" sz="3600" b="1" dirty="0">
                <a:latin typeface="+mj-lt"/>
                <a:cs typeface="Apple Chancery"/>
              </a:rPr>
              <a:t> </a:t>
            </a:r>
            <a:r>
              <a:rPr lang="fr-FR" sz="3600" dirty="0">
                <a:latin typeface="+mj-lt"/>
                <a:cs typeface="Apple Chancery"/>
              </a:rPr>
              <a:t>of the set and </a:t>
            </a:r>
            <a:r>
              <a:rPr lang="fr-FR" sz="3600" dirty="0" err="1">
                <a:latin typeface="+mj-lt"/>
                <a:cs typeface="Apple Chancery"/>
              </a:rPr>
              <a:t>then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>
                <a:latin typeface="+mj-lt"/>
                <a:cs typeface="Apple Chancery"/>
              </a:rPr>
              <a:t>determining</a:t>
            </a:r>
            <a:r>
              <a:rPr lang="fr-FR" sz="3600" dirty="0">
                <a:latin typeface="+mj-lt"/>
                <a:cs typeface="Apple Chancery"/>
              </a:rPr>
              <a:t> the </a:t>
            </a:r>
            <a:r>
              <a:rPr lang="fr-FR" sz="3600" b="1" dirty="0" err="1">
                <a:solidFill>
                  <a:srgbClr val="FF0000"/>
                </a:solidFill>
                <a:latin typeface="+mj-lt"/>
                <a:cs typeface="Apple Chancery"/>
              </a:rPr>
              <a:t>special</a:t>
            </a:r>
            <a:r>
              <a:rPr lang="fr-FR" sz="3600" b="1" dirty="0">
                <a:solidFill>
                  <a:srgbClr val="FF0000"/>
                </a:solidFill>
                <a:latin typeface="+mj-lt"/>
                <a:cs typeface="Apple Chancery"/>
              </a:rPr>
              <a:t> </a:t>
            </a:r>
            <a:r>
              <a:rPr lang="fr-FR" sz="3600" b="1" dirty="0" err="1">
                <a:solidFill>
                  <a:srgbClr val="FF0000"/>
                </a:solidFill>
                <a:latin typeface="+mj-lt"/>
                <a:cs typeface="Apple Chancery"/>
              </a:rPr>
              <a:t>properties</a:t>
            </a:r>
            <a:r>
              <a:rPr lang="fr-FR" sz="3600" dirty="0">
                <a:latin typeface="+mj-lt"/>
                <a:cs typeface="Apple Chancery"/>
              </a:rPr>
              <a:t> of the </a:t>
            </a:r>
            <a:r>
              <a:rPr lang="fr-FR" sz="3600" dirty="0" err="1">
                <a:latin typeface="+mj-lt"/>
                <a:cs typeface="Apple Chancery"/>
              </a:rPr>
              <a:t>individual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>
                <a:latin typeface="+mj-lt"/>
                <a:cs typeface="Apple Chancery"/>
              </a:rPr>
              <a:t>family</a:t>
            </a:r>
            <a:r>
              <a:rPr lang="fr-FR" sz="3600" dirty="0">
                <a:latin typeface="+mj-lt"/>
                <a:cs typeface="Apple Chancery"/>
              </a:rPr>
              <a:t> </a:t>
            </a:r>
            <a:r>
              <a:rPr lang="fr-FR" sz="3600" dirty="0" err="1" smtClean="0">
                <a:latin typeface="+mj-lt"/>
                <a:cs typeface="Apple Chancery"/>
              </a:rPr>
              <a:t>members</a:t>
            </a:r>
            <a:r>
              <a:rPr lang="fr-FR" sz="3600" dirty="0" smtClean="0">
                <a:latin typeface="+mj-lt"/>
                <a:cs typeface="Apple Chancery"/>
              </a:rPr>
              <a:t> »</a:t>
            </a:r>
            <a:endParaRPr lang="fr-FR" sz="3600" dirty="0">
              <a:latin typeface="+mj-lt"/>
              <a:cs typeface="Apple Chancery"/>
            </a:endParaRPr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David </a:t>
            </a:r>
            <a:r>
              <a:rPr lang="fr-FR" sz="2400" b="1" dirty="0"/>
              <a:t>L. </a:t>
            </a:r>
            <a:r>
              <a:rPr lang="fr-FR" sz="2400" b="1" dirty="0" err="1"/>
              <a:t>Parnas</a:t>
            </a:r>
            <a:r>
              <a:rPr lang="fr-FR" sz="2400" b="1" dirty="0"/>
              <a:t> — ‘‘On the design and </a:t>
            </a:r>
            <a:r>
              <a:rPr lang="fr-FR" sz="2400" b="1" dirty="0" err="1"/>
              <a:t>development</a:t>
            </a:r>
            <a:r>
              <a:rPr lang="fr-FR" sz="2400" b="1" dirty="0"/>
              <a:t> of program </a:t>
            </a:r>
            <a:r>
              <a:rPr lang="fr-FR" sz="2400" b="1" dirty="0" err="1"/>
              <a:t>families</a:t>
            </a:r>
            <a:r>
              <a:rPr lang="fr-FR" sz="2400" b="1" dirty="0"/>
              <a:t>’’ in Transactions on Software Engineering, SE-2(1):1–9, 1976 </a:t>
            </a:r>
            <a:endParaRPr lang="fr-FR" sz="2400" dirty="0"/>
          </a:p>
          <a:p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8" name="Grouper 7"/>
          <p:cNvGrpSpPr/>
          <p:nvPr/>
        </p:nvGrpSpPr>
        <p:grpSpPr>
          <a:xfrm>
            <a:off x="5508102" y="3068962"/>
            <a:ext cx="3295969" cy="2220052"/>
            <a:chOff x="5508102" y="3068962"/>
            <a:chExt cx="3295969" cy="2220052"/>
          </a:xfrm>
        </p:grpSpPr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76055" y="3501009"/>
              <a:ext cx="1656184" cy="792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580112" y="4581128"/>
              <a:ext cx="3223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 err="1">
                  <a:solidFill>
                    <a:srgbClr val="FF0000"/>
                  </a:solidFill>
                </a:rPr>
                <a:t>a</a:t>
              </a:r>
              <a:r>
                <a:rPr lang="fr-FR" sz="4000" dirty="0" err="1" smtClean="0">
                  <a:solidFill>
                    <a:srgbClr val="FF0000"/>
                  </a:solidFill>
                </a:rPr>
                <a:t>ka</a:t>
              </a:r>
              <a:r>
                <a:rPr lang="fr-FR" sz="40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4000" b="1" u="sng" dirty="0" err="1" smtClean="0">
                  <a:solidFill>
                    <a:srgbClr val="FF0000"/>
                  </a:solidFill>
                </a:rPr>
                <a:t>Variability</a:t>
              </a:r>
              <a:endParaRPr lang="fr-FR" sz="4000" b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52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>
                <a:solidFill>
                  <a:srgbClr val="558ED5"/>
                </a:solidFill>
                <a:latin typeface="Calibri" charset="0"/>
              </a:rPr>
              <a:t>Parameter –i in </a:t>
            </a:r>
            <a:r>
              <a:rPr lang="de-DE" b="1" dirty="0" err="1">
                <a:solidFill>
                  <a:srgbClr val="558ED5"/>
                </a:solidFill>
                <a:latin typeface="Calibri" charset="0"/>
              </a:rPr>
              <a:t>grep</a:t>
            </a:r>
            <a:endParaRPr lang="de-DE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150005"/>
            <a:ext cx="6049916" cy="551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lide Number Placeholder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1DE98C-8B18-FF4E-A3AE-80B8E50BC948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80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solidFill>
                  <a:srgbClr val="558ED5"/>
                </a:solidFill>
                <a:latin typeface="Calibri" charset="0"/>
              </a:rPr>
              <a:t>Global </a:t>
            </a:r>
            <a:r>
              <a:rPr lang="de-DE" b="1" dirty="0" err="1" smtClean="0">
                <a:solidFill>
                  <a:srgbClr val="558ED5"/>
                </a:solidFill>
                <a:latin typeface="Calibri" charset="0"/>
              </a:rPr>
              <a:t>configuration</a:t>
            </a:r>
            <a:endParaRPr lang="de-DE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835696" y="1556792"/>
            <a:ext cx="54006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 err="1">
                <a:latin typeface="Calibri" charset="0"/>
              </a:rPr>
              <a:t>class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Config</a:t>
            </a:r>
            <a:r>
              <a:rPr lang="de-DE" sz="2000" dirty="0">
                <a:latin typeface="Calibri" charset="0"/>
              </a:rPr>
              <a:t> {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</a:t>
            </a:r>
            <a:r>
              <a:rPr lang="de-DE" sz="2000" dirty="0" err="1">
                <a:latin typeface="Calibri" charset="0"/>
              </a:rPr>
              <a:t>public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boolean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isLogging</a:t>
            </a:r>
            <a:r>
              <a:rPr lang="de-DE" sz="2000" dirty="0">
                <a:latin typeface="Calibri" charset="0"/>
              </a:rPr>
              <a:t> = </a:t>
            </a:r>
            <a:r>
              <a:rPr lang="de-DE" sz="2000" dirty="0" err="1">
                <a:latin typeface="Calibri" charset="0"/>
              </a:rPr>
              <a:t>false</a:t>
            </a:r>
            <a:r>
              <a:rPr lang="de-DE" sz="2000" dirty="0">
                <a:latin typeface="Calibri" charset="0"/>
              </a:rPr>
              <a:t>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</a:t>
            </a:r>
            <a:r>
              <a:rPr lang="de-DE" sz="2000" dirty="0" err="1">
                <a:latin typeface="Calibri" charset="0"/>
              </a:rPr>
              <a:t>public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boolean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isWindows</a:t>
            </a:r>
            <a:r>
              <a:rPr lang="de-DE" sz="2000" dirty="0">
                <a:latin typeface="Calibri" charset="0"/>
              </a:rPr>
              <a:t> = </a:t>
            </a:r>
            <a:r>
              <a:rPr lang="de-DE" sz="2000" dirty="0" err="1">
                <a:latin typeface="Calibri" charset="0"/>
              </a:rPr>
              <a:t>false</a:t>
            </a:r>
            <a:r>
              <a:rPr lang="de-DE" sz="2000" dirty="0">
                <a:latin typeface="Calibri" charset="0"/>
              </a:rPr>
              <a:t>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</a:t>
            </a:r>
            <a:r>
              <a:rPr lang="de-DE" sz="2000" dirty="0" err="1">
                <a:latin typeface="Calibri" charset="0"/>
              </a:rPr>
              <a:t>public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static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boolean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isLinux</a:t>
            </a:r>
            <a:r>
              <a:rPr lang="de-DE" sz="2000" dirty="0">
                <a:latin typeface="Calibri" charset="0"/>
              </a:rPr>
              <a:t> = </a:t>
            </a:r>
            <a:r>
              <a:rPr lang="de-DE" sz="2000" dirty="0" err="1">
                <a:latin typeface="Calibri" charset="0"/>
              </a:rPr>
              <a:t>true</a:t>
            </a:r>
            <a:r>
              <a:rPr lang="de-DE" sz="2000" dirty="0">
                <a:latin typeface="Calibri" charset="0"/>
              </a:rPr>
              <a:t>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}</a:t>
            </a:r>
          </a:p>
          <a:p>
            <a:pPr eaLnBrk="1" hangingPunct="1"/>
            <a:r>
              <a:rPr lang="de-DE" sz="2000" dirty="0" err="1">
                <a:latin typeface="Calibri" charset="0"/>
              </a:rPr>
              <a:t>class</a:t>
            </a:r>
            <a:r>
              <a:rPr lang="de-DE" sz="2000" dirty="0">
                <a:latin typeface="Calibri" charset="0"/>
              </a:rPr>
              <a:t> Main {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</a:t>
            </a:r>
            <a:r>
              <a:rPr lang="de-DE" sz="2000" dirty="0" err="1">
                <a:latin typeface="Calibri" charset="0"/>
              </a:rPr>
              <a:t>public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void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foo</a:t>
            </a:r>
            <a:r>
              <a:rPr lang="de-DE" sz="2000" dirty="0">
                <a:latin typeface="Calibri" charset="0"/>
              </a:rPr>
              <a:t>() {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</a:t>
            </a:r>
            <a:r>
              <a:rPr lang="de-DE" sz="2000" dirty="0" err="1">
                <a:latin typeface="Calibri" charset="0"/>
              </a:rPr>
              <a:t>if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isLogging</a:t>
            </a:r>
            <a:r>
              <a:rPr lang="de-DE" sz="2000" dirty="0">
                <a:latin typeface="Calibri" charset="0"/>
              </a:rPr>
              <a:t>)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   log(„</a:t>
            </a:r>
            <a:r>
              <a:rPr lang="de-DE" sz="2000" dirty="0" err="1">
                <a:latin typeface="Calibri" charset="0"/>
              </a:rPr>
              <a:t>running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foo</a:t>
            </a:r>
            <a:r>
              <a:rPr lang="de-DE" sz="2000" dirty="0">
                <a:latin typeface="Calibri" charset="0"/>
              </a:rPr>
              <a:t>()</a:t>
            </a:r>
            <a:r>
              <a:rPr lang="ja-JP" altLang="de-DE" sz="2000" dirty="0">
                <a:latin typeface="Calibri" charset="0"/>
              </a:rPr>
              <a:t>“</a:t>
            </a:r>
            <a:r>
              <a:rPr lang="de-DE" sz="2000" dirty="0">
                <a:latin typeface="Calibri" charset="0"/>
              </a:rPr>
              <a:t>);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</a:t>
            </a:r>
            <a:r>
              <a:rPr lang="de-DE" sz="2000" dirty="0" err="1">
                <a:latin typeface="Calibri" charset="0"/>
              </a:rPr>
              <a:t>if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isWindows</a:t>
            </a:r>
            <a:r>
              <a:rPr lang="de-DE" sz="2000" dirty="0">
                <a:latin typeface="Calibri" charset="0"/>
              </a:rPr>
              <a:t>)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   </a:t>
            </a:r>
            <a:r>
              <a:rPr lang="de-DE" sz="2000" dirty="0" err="1">
                <a:latin typeface="Calibri" charset="0"/>
              </a:rPr>
              <a:t>callWindowsMethod</a:t>
            </a:r>
            <a:r>
              <a:rPr lang="de-DE" sz="2000" dirty="0">
                <a:latin typeface="Calibri" charset="0"/>
              </a:rPr>
              <a:t>();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</a:t>
            </a:r>
            <a:r>
              <a:rPr lang="de-DE" sz="2000" dirty="0" err="1">
                <a:latin typeface="Calibri" charset="0"/>
              </a:rPr>
              <a:t>else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if</a:t>
            </a:r>
            <a:r>
              <a:rPr lang="de-DE" sz="2000" dirty="0">
                <a:latin typeface="Calibri" charset="0"/>
              </a:rPr>
              <a:t> (</a:t>
            </a:r>
            <a:r>
              <a:rPr lang="de-DE" sz="2000" dirty="0" err="1">
                <a:latin typeface="Calibri" charset="0"/>
              </a:rPr>
              <a:t>isLinux</a:t>
            </a:r>
            <a:r>
              <a:rPr lang="de-DE" sz="2000" dirty="0">
                <a:latin typeface="Calibri" charset="0"/>
              </a:rPr>
              <a:t>)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   </a:t>
            </a:r>
            <a:r>
              <a:rPr lang="de-DE" sz="2000" dirty="0" err="1">
                <a:latin typeface="Calibri" charset="0"/>
              </a:rPr>
              <a:t>callLinuxMethod</a:t>
            </a:r>
            <a:r>
              <a:rPr lang="de-DE" sz="2000" dirty="0">
                <a:latin typeface="Calibri" charset="0"/>
              </a:rPr>
              <a:t>();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      </a:t>
            </a:r>
            <a:r>
              <a:rPr lang="de-DE" sz="2000" dirty="0" err="1">
                <a:latin typeface="Calibri" charset="0"/>
              </a:rPr>
              <a:t>else</a:t>
            </a:r>
            <a:endParaRPr lang="de-DE" sz="2000" dirty="0">
              <a:latin typeface="Calibri" charset="0"/>
            </a:endParaRPr>
          </a:p>
          <a:p>
            <a:pPr eaLnBrk="1" hangingPunct="1"/>
            <a:r>
              <a:rPr lang="de-DE" sz="2000" dirty="0">
                <a:latin typeface="Calibri" charset="0"/>
              </a:rPr>
              <a:t>         </a:t>
            </a:r>
            <a:r>
              <a:rPr lang="de-DE" sz="2000" dirty="0" err="1">
                <a:latin typeface="Calibri" charset="0"/>
              </a:rPr>
              <a:t>throw</a:t>
            </a:r>
            <a:r>
              <a:rPr lang="de-DE" sz="2000" dirty="0">
                <a:latin typeface="Calibri" charset="0"/>
              </a:rPr>
              <a:t> </a:t>
            </a:r>
            <a:r>
              <a:rPr lang="de-DE" sz="2000" dirty="0" err="1">
                <a:latin typeface="Calibri" charset="0"/>
              </a:rPr>
              <a:t>RuntimeException</a:t>
            </a:r>
            <a:r>
              <a:rPr lang="de-DE" sz="2000" dirty="0">
                <a:latin typeface="Calibri" charset="0"/>
              </a:rPr>
              <a:t>();</a:t>
            </a:r>
          </a:p>
          <a:p>
            <a:pPr eaLnBrk="1" hangingPunct="1"/>
            <a:r>
              <a:rPr lang="de-DE" sz="2000" dirty="0">
                <a:latin typeface="Calibri" charset="0"/>
              </a:rPr>
              <a:t>}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3455857-DD8F-A646-9747-5E8BF132FA52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81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2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err="1" smtClean="0">
                <a:solidFill>
                  <a:srgbClr val="558ED5"/>
                </a:solidFill>
                <a:latin typeface="Calibri" charset="0"/>
              </a:rPr>
              <a:t>Configuration</a:t>
            </a:r>
            <a:endParaRPr lang="de-DE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5C5CA2-5420-7A4A-B6B9-D9D03B2B4D37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82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2532" name="Content Placeholder 3"/>
          <p:cNvSpPr>
            <a:spLocks noGrp="1"/>
          </p:cNvSpPr>
          <p:nvPr>
            <p:ph sz="quarter" idx="1"/>
          </p:nvPr>
        </p:nvSpPr>
        <p:spPr>
          <a:xfrm>
            <a:off x="4211638" y="1219200"/>
            <a:ext cx="4475162" cy="4937125"/>
          </a:xfrm>
        </p:spPr>
        <p:txBody>
          <a:bodyPr/>
          <a:lstStyle/>
          <a:p>
            <a:pPr eaLnBrk="1" hangingPunct="1"/>
            <a:endParaRPr lang="de-DE" dirty="0">
              <a:latin typeface="Calibri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8290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9363"/>
            <a:ext cx="59626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2232248" cy="253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70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/>
            <a:r>
              <a:rPr lang="en-US" b="1" dirty="0" smtClean="0">
                <a:solidFill>
                  <a:srgbClr val="558ED5"/>
                </a:solidFill>
                <a:latin typeface="Calibri" charset="0"/>
              </a:rPr>
              <a:t>Conditional compilation</a:t>
            </a:r>
            <a:br>
              <a:rPr lang="en-US" b="1" dirty="0" smtClean="0">
                <a:solidFill>
                  <a:srgbClr val="558ED5"/>
                </a:solidFill>
                <a:latin typeface="Calibri" charset="0"/>
              </a:rPr>
            </a:br>
            <a:r>
              <a:rPr lang="en-US" b="1" dirty="0" smtClean="0">
                <a:solidFill>
                  <a:srgbClr val="558ED5"/>
                </a:solidFill>
                <a:latin typeface="Calibri" charset="0"/>
              </a:rPr>
              <a:t>#</a:t>
            </a:r>
            <a:r>
              <a:rPr lang="en-US" b="1" dirty="0" err="1">
                <a:solidFill>
                  <a:srgbClr val="558ED5"/>
                </a:solidFill>
                <a:latin typeface="Calibri" charset="0"/>
              </a:rPr>
              <a:t>ifdef</a:t>
            </a:r>
            <a:r>
              <a:rPr lang="en-US" b="1" dirty="0">
                <a:solidFill>
                  <a:srgbClr val="558ED5"/>
                </a:solidFill>
                <a:latin typeface="Calibri" charset="0"/>
              </a:rPr>
              <a:t> (</a:t>
            </a:r>
            <a:r>
              <a:rPr lang="en-US" b="1" dirty="0" smtClean="0">
                <a:solidFill>
                  <a:srgbClr val="558ED5"/>
                </a:solidFill>
                <a:latin typeface="Calibri" charset="0"/>
              </a:rPr>
              <a:t>Berkeley DB)</a:t>
            </a:r>
            <a:endParaRPr lang="de-DE" b="1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1619672" y="1628800"/>
            <a:ext cx="6138863" cy="5076825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06" tIns="48833" rIns="81606" bIns="42435">
            <a:spAutoFit/>
          </a:bodyPr>
          <a:lstStyle>
            <a:lvl1pPr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7088" algn="l"/>
                <a:tab pos="1657350" algn="l"/>
                <a:tab pos="2486025" algn="l"/>
                <a:tab pos="3316288" algn="l"/>
                <a:tab pos="4144963" algn="l"/>
                <a:tab pos="4975225" algn="l"/>
                <a:tab pos="5803900" algn="l"/>
                <a:tab pos="6634163" algn="l"/>
                <a:tab pos="7461250" algn="l"/>
                <a:tab pos="8293100" algn="l"/>
                <a:tab pos="91201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b="1" dirty="0" err="1">
                <a:solidFill>
                  <a:srgbClr val="000000"/>
                </a:solidFill>
              </a:rPr>
              <a:t>static</a:t>
            </a:r>
            <a:r>
              <a:rPr lang="de-DE" b="1" dirty="0">
                <a:solidFill>
                  <a:srgbClr val="000000"/>
                </a:solidFill>
              </a:rPr>
              <a:t> </a:t>
            </a:r>
            <a:r>
              <a:rPr lang="de-DE" b="1" dirty="0" err="1">
                <a:solidFill>
                  <a:srgbClr val="000000"/>
                </a:solidFill>
              </a:rPr>
              <a:t>int</a:t>
            </a:r>
            <a:r>
              <a:rPr lang="de-DE" dirty="0">
                <a:solidFill>
                  <a:srgbClr val="000000"/>
                </a:solidFill>
              </a:rPr>
              <a:t> __</a:t>
            </a:r>
            <a:r>
              <a:rPr lang="de-DE" dirty="0" err="1">
                <a:solidFill>
                  <a:srgbClr val="000000"/>
                </a:solidFill>
              </a:rPr>
              <a:t>rep_queue_filedone</a:t>
            </a:r>
            <a:r>
              <a:rPr lang="de-DE" dirty="0">
                <a:solidFill>
                  <a:srgbClr val="000000"/>
                </a:solidFill>
              </a:rPr>
              <a:t>(</a:t>
            </a:r>
            <a:r>
              <a:rPr lang="de-DE" dirty="0" err="1">
                <a:solidFill>
                  <a:srgbClr val="000000"/>
                </a:solidFill>
              </a:rPr>
              <a:t>dbenv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rep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rfp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DB_ENV *</a:t>
            </a:r>
            <a:r>
              <a:rPr lang="de-DE" dirty="0" err="1">
                <a:solidFill>
                  <a:srgbClr val="000000"/>
                </a:solidFill>
              </a:rPr>
              <a:t>dbenv</a:t>
            </a:r>
            <a:r>
              <a:rPr lang="de-DE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REP *</a:t>
            </a:r>
            <a:r>
              <a:rPr lang="de-DE" dirty="0" err="1">
                <a:solidFill>
                  <a:srgbClr val="000000"/>
                </a:solidFill>
              </a:rPr>
              <a:t>rep</a:t>
            </a:r>
            <a:r>
              <a:rPr lang="de-DE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__</a:t>
            </a:r>
            <a:r>
              <a:rPr lang="de-DE" dirty="0" err="1">
                <a:solidFill>
                  <a:srgbClr val="000000"/>
                </a:solidFill>
              </a:rPr>
              <a:t>rep_fileinfo_args</a:t>
            </a:r>
            <a:r>
              <a:rPr lang="de-DE" dirty="0">
                <a:solidFill>
                  <a:srgbClr val="000000"/>
                </a:solidFill>
              </a:rPr>
              <a:t> *</a:t>
            </a:r>
            <a:r>
              <a:rPr lang="de-DE" dirty="0" err="1">
                <a:solidFill>
                  <a:srgbClr val="000000"/>
                </a:solidFill>
              </a:rPr>
              <a:t>rfp</a:t>
            </a:r>
            <a:r>
              <a:rPr lang="de-DE" dirty="0">
                <a:solidFill>
                  <a:srgbClr val="000000"/>
                </a:solidFill>
              </a:rPr>
              <a:t>; {</a:t>
            </a:r>
          </a:p>
          <a:p>
            <a:pPr eaLnBrk="1" hangingPunct="1"/>
            <a:r>
              <a:rPr lang="de-DE" b="1" dirty="0">
                <a:solidFill>
                  <a:srgbClr val="000000"/>
                </a:solidFill>
              </a:rPr>
              <a:t>#</a:t>
            </a:r>
            <a:r>
              <a:rPr lang="de-DE" b="1" dirty="0" err="1">
                <a:solidFill>
                  <a:srgbClr val="000000"/>
                </a:solidFill>
              </a:rPr>
              <a:t>ifndef</a:t>
            </a:r>
            <a:r>
              <a:rPr lang="de-DE" b="1" dirty="0">
                <a:solidFill>
                  <a:srgbClr val="000000"/>
                </a:solidFill>
              </a:rPr>
              <a:t> HAVE_QUEUE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COMPQUIET(</a:t>
            </a:r>
            <a:r>
              <a:rPr lang="de-DE" dirty="0" err="1">
                <a:solidFill>
                  <a:srgbClr val="000000"/>
                </a:solidFill>
              </a:rPr>
              <a:t>rep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b="1" dirty="0">
                <a:solidFill>
                  <a:srgbClr val="000000"/>
                </a:solidFill>
              </a:rPr>
              <a:t>NULL</a:t>
            </a:r>
            <a:r>
              <a:rPr lang="de-DE" dirty="0">
                <a:solidFill>
                  <a:srgbClr val="000000"/>
                </a:solidFill>
              </a:rPr>
              <a:t>);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COMPQUIET(</a:t>
            </a:r>
            <a:r>
              <a:rPr lang="de-DE" dirty="0" err="1">
                <a:solidFill>
                  <a:srgbClr val="000000"/>
                </a:solidFill>
              </a:rPr>
              <a:t>rfp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b="1" dirty="0">
                <a:solidFill>
                  <a:srgbClr val="000000"/>
                </a:solidFill>
              </a:rPr>
              <a:t>NULL</a:t>
            </a:r>
            <a:r>
              <a:rPr lang="de-DE" dirty="0">
                <a:solidFill>
                  <a:srgbClr val="000000"/>
                </a:solidFill>
              </a:rPr>
              <a:t>);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b="1" dirty="0" err="1">
                <a:solidFill>
                  <a:srgbClr val="000000"/>
                </a:solidFill>
              </a:rPr>
              <a:t>return</a:t>
            </a:r>
            <a:r>
              <a:rPr lang="de-DE" dirty="0">
                <a:solidFill>
                  <a:srgbClr val="000000"/>
                </a:solidFill>
              </a:rPr>
              <a:t> (__</a:t>
            </a:r>
            <a:r>
              <a:rPr lang="de-DE" dirty="0" err="1">
                <a:solidFill>
                  <a:srgbClr val="000000"/>
                </a:solidFill>
              </a:rPr>
              <a:t>db_no_queue_am</a:t>
            </a:r>
            <a:r>
              <a:rPr lang="de-DE" dirty="0">
                <a:solidFill>
                  <a:srgbClr val="000000"/>
                </a:solidFill>
              </a:rPr>
              <a:t>(</a:t>
            </a:r>
            <a:r>
              <a:rPr lang="de-DE" dirty="0" err="1">
                <a:solidFill>
                  <a:srgbClr val="000000"/>
                </a:solidFill>
              </a:rPr>
              <a:t>dbenv</a:t>
            </a:r>
            <a:r>
              <a:rPr lang="de-DE" dirty="0">
                <a:solidFill>
                  <a:srgbClr val="000000"/>
                </a:solidFill>
              </a:rPr>
              <a:t>));</a:t>
            </a:r>
          </a:p>
          <a:p>
            <a:pPr eaLnBrk="1" hangingPunct="1"/>
            <a:r>
              <a:rPr lang="de-DE" b="1" dirty="0">
                <a:solidFill>
                  <a:srgbClr val="000000"/>
                </a:solidFill>
              </a:rPr>
              <a:t>#</a:t>
            </a:r>
            <a:r>
              <a:rPr lang="de-DE" b="1" dirty="0" err="1">
                <a:solidFill>
                  <a:srgbClr val="000000"/>
                </a:solidFill>
              </a:rPr>
              <a:t>else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dirty="0" err="1">
                <a:solidFill>
                  <a:srgbClr val="000000"/>
                </a:solidFill>
              </a:rPr>
              <a:t>db_pgno_t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first</a:t>
            </a:r>
            <a:r>
              <a:rPr lang="de-DE" dirty="0">
                <a:solidFill>
                  <a:srgbClr val="000000"/>
                </a:solidFill>
              </a:rPr>
              <a:t>, last;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u_int32_t </a:t>
            </a:r>
            <a:r>
              <a:rPr lang="de-DE" dirty="0" err="1">
                <a:solidFill>
                  <a:srgbClr val="000000"/>
                </a:solidFill>
              </a:rPr>
              <a:t>flags</a:t>
            </a:r>
            <a:r>
              <a:rPr lang="de-DE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b="1" dirty="0" err="1">
                <a:solidFill>
                  <a:srgbClr val="000000"/>
                </a:solidFill>
              </a:rPr>
              <a:t>int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empty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ret</a:t>
            </a:r>
            <a:r>
              <a:rPr lang="de-DE" dirty="0">
                <a:solidFill>
                  <a:srgbClr val="000000"/>
                </a:solidFill>
              </a:rPr>
              <a:t>, </a:t>
            </a:r>
            <a:r>
              <a:rPr lang="de-DE" dirty="0" err="1">
                <a:solidFill>
                  <a:srgbClr val="000000"/>
                </a:solidFill>
              </a:rPr>
              <a:t>t_ret</a:t>
            </a:r>
            <a:r>
              <a:rPr lang="de-DE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de-DE" b="1" dirty="0">
                <a:solidFill>
                  <a:srgbClr val="000000"/>
                </a:solidFill>
              </a:rPr>
              <a:t>#</a:t>
            </a:r>
            <a:r>
              <a:rPr lang="de-DE" b="1" dirty="0" err="1">
                <a:solidFill>
                  <a:srgbClr val="000000"/>
                </a:solidFill>
              </a:rPr>
              <a:t>ifdef</a:t>
            </a:r>
            <a:r>
              <a:rPr lang="de-DE" b="1" dirty="0">
                <a:solidFill>
                  <a:srgbClr val="000000"/>
                </a:solidFill>
              </a:rPr>
              <a:t> DIAGNOSTIC</a:t>
            </a: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DB_MSGBUF </a:t>
            </a:r>
            <a:r>
              <a:rPr lang="de-DE" dirty="0" err="1">
                <a:solidFill>
                  <a:srgbClr val="000000"/>
                </a:solidFill>
              </a:rPr>
              <a:t>mb</a:t>
            </a:r>
            <a:r>
              <a:rPr lang="de-DE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de-DE" b="1" dirty="0">
                <a:solidFill>
                  <a:srgbClr val="000000"/>
                </a:solidFill>
              </a:rPr>
              <a:t>#</a:t>
            </a:r>
            <a:r>
              <a:rPr lang="de-DE" b="1" dirty="0" err="1">
                <a:solidFill>
                  <a:srgbClr val="000000"/>
                </a:solidFill>
              </a:rPr>
              <a:t>endif</a:t>
            </a:r>
            <a:endParaRPr lang="de-DE" b="1" dirty="0">
              <a:solidFill>
                <a:srgbClr val="000000"/>
              </a:solidFill>
            </a:endParaRP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		</a:t>
            </a:r>
            <a:r>
              <a:rPr lang="de-DE" i="1" dirty="0">
                <a:solidFill>
                  <a:srgbClr val="000000"/>
                </a:solidFill>
              </a:rPr>
              <a:t>// </a:t>
            </a:r>
            <a:r>
              <a:rPr lang="de-DE" i="1" dirty="0" err="1">
                <a:solidFill>
                  <a:srgbClr val="000000"/>
                </a:solidFill>
              </a:rPr>
              <a:t>over</a:t>
            </a:r>
            <a:r>
              <a:rPr lang="de-DE" i="1" dirty="0">
                <a:solidFill>
                  <a:srgbClr val="000000"/>
                </a:solidFill>
              </a:rPr>
              <a:t> 100 </a:t>
            </a:r>
            <a:r>
              <a:rPr lang="de-DE" i="1" dirty="0" err="1">
                <a:solidFill>
                  <a:srgbClr val="000000"/>
                </a:solidFill>
              </a:rPr>
              <a:t>lines</a:t>
            </a:r>
            <a:r>
              <a:rPr lang="de-DE" i="1" dirty="0">
                <a:solidFill>
                  <a:srgbClr val="000000"/>
                </a:solidFill>
              </a:rPr>
              <a:t> </a:t>
            </a:r>
            <a:r>
              <a:rPr lang="de-DE" i="1" dirty="0" err="1">
                <a:solidFill>
                  <a:srgbClr val="000000"/>
                </a:solidFill>
              </a:rPr>
              <a:t>of</a:t>
            </a:r>
            <a:r>
              <a:rPr lang="de-DE" i="1" dirty="0">
                <a:solidFill>
                  <a:srgbClr val="000000"/>
                </a:solidFill>
              </a:rPr>
              <a:t> additional </a:t>
            </a:r>
            <a:r>
              <a:rPr lang="de-DE" i="1" dirty="0" err="1">
                <a:solidFill>
                  <a:srgbClr val="000000"/>
                </a:solidFill>
              </a:rPr>
              <a:t>code</a:t>
            </a:r>
            <a:endParaRPr lang="de-DE" i="1" dirty="0">
              <a:solidFill>
                <a:srgbClr val="000000"/>
              </a:solidFill>
            </a:endParaRPr>
          </a:p>
          <a:p>
            <a:pPr eaLnBrk="1" hangingPunct="1"/>
            <a:r>
              <a:rPr lang="de-DE" dirty="0">
                <a:solidFill>
                  <a:srgbClr val="000000"/>
                </a:solidFill>
              </a:rPr>
              <a:t>}</a:t>
            </a:r>
          </a:p>
          <a:p>
            <a:pPr eaLnBrk="1" hangingPunct="1"/>
            <a:r>
              <a:rPr lang="de-DE" b="1" dirty="0">
                <a:solidFill>
                  <a:srgbClr val="000000"/>
                </a:solidFill>
              </a:rPr>
              <a:t>#</a:t>
            </a:r>
            <a:r>
              <a:rPr lang="de-DE" b="1" dirty="0" err="1">
                <a:solidFill>
                  <a:srgbClr val="000000"/>
                </a:solidFill>
              </a:rPr>
              <a:t>endif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B1B744-8BB1-3243-A75A-210AE3E23358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83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3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54762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rgbClr val="558ED5"/>
                </a:solidFill>
              </a:rPr>
              <a:t>Intentional</a:t>
            </a:r>
            <a:r>
              <a:rPr lang="fr-FR" b="1" dirty="0" smtClean="0">
                <a:solidFill>
                  <a:srgbClr val="558ED5"/>
                </a:solidFill>
              </a:rPr>
              <a:t> Code </a:t>
            </a:r>
            <a:r>
              <a:rPr lang="fr-FR" b="1" dirty="0" err="1" smtClean="0">
                <a:solidFill>
                  <a:srgbClr val="558ED5"/>
                </a:solidFill>
              </a:rPr>
              <a:t>Cloning</a:t>
            </a:r>
            <a:r>
              <a:rPr lang="fr-FR" b="1" dirty="0" smtClean="0">
                <a:solidFill>
                  <a:srgbClr val="558ED5"/>
                </a:solidFill>
              </a:rPr>
              <a:t/>
            </a:r>
            <a:br>
              <a:rPr lang="fr-FR" b="1" dirty="0" smtClean="0">
                <a:solidFill>
                  <a:srgbClr val="558ED5"/>
                </a:solidFill>
              </a:rPr>
            </a:br>
            <a:r>
              <a:rPr lang="fr-FR" b="1" dirty="0">
                <a:solidFill>
                  <a:srgbClr val="558ED5"/>
                </a:solidFill>
              </a:rPr>
              <a:t/>
            </a:r>
            <a:br>
              <a:rPr lang="fr-FR" b="1" dirty="0">
                <a:solidFill>
                  <a:srgbClr val="558ED5"/>
                </a:solidFill>
              </a:rPr>
            </a:br>
            <a:r>
              <a:rPr lang="fr-FR" dirty="0" smtClean="0"/>
              <a:t>~ Copy &amp; </a:t>
            </a:r>
            <a:r>
              <a:rPr lang="fr-FR" dirty="0" err="1" smtClean="0"/>
              <a:t>Paste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5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Cloning (example, Linux driver)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1000"/>
              <a:t>cyberstorm.c</a:t>
            </a:r>
          </a:p>
          <a:p>
            <a:pPr>
              <a:buFontTx/>
              <a:buNone/>
            </a:pPr>
            <a:r>
              <a:rPr lang="en-US" sz="1000"/>
              <a:t>….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static void dma_dump_state(struct NCR_ESP *esp)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{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ESPLOG(("esp%d: dma -- cond_reg&lt;%02x&gt;\n",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esp-&gt;esp_id, ((struct cyber_dma_registers *)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	      (esp-&gt;dregs))-&gt;cond_reg));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ESPLOG(("intreq:&lt;%04x&gt;, intena:&lt;%04x&gt;\n",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custom.intreqr, custom.intenar));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}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static void dma_init_read(struct NCR_ESP *esp, __u32 addr, int length)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{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struct cyber_dma_registers *dregs = 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	(struct cyber_dma_registers *) esp-&gt;dregs;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cache_clear(addr, length);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addr &amp;= ~(1);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dregs-&gt;dma_addr0 = (addr &gt;&gt; 24)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dregs-&gt;dma_addr1 = (addr &gt;&gt; 16)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dregs-&gt;dma_addr2 = (addr &gt;&gt;  8)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dregs-&gt;dma_addr3 = (addr      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ctrl_data &amp;= ~(CYBER_DMA_WRITE);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…….</a:t>
            </a:r>
            <a:endParaRPr lang="en-US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endParaRPr lang="en-US" sz="120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1000"/>
              <a:t>cyberstormII.c</a:t>
            </a:r>
          </a:p>
          <a:p>
            <a:pPr>
              <a:buFontTx/>
              <a:buNone/>
            </a:pPr>
            <a:r>
              <a:rPr lang="en-US" sz="1000"/>
              <a:t>….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static void dma_dump_state(struct NCR_ESP *esp)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{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ESPLOG(("esp%d: dma -- cond_reg&lt;%02x&gt;\n",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esp-&gt;esp_id, ((struct cyberII_dma_registers *)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	      (esp-&gt;dregs))-&gt;cond_reg));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ESPLOG(("intreq:&lt;%04x&gt;, intena:&lt;%04x&gt;\n",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		custom.intreqr, custom.intenar));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FF0000"/>
                </a:solidFill>
                <a:latin typeface="Courier (WE)" charset="0"/>
              </a:rPr>
              <a:t>}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static void dma_init_read(struct NCR_ESP *esp, __u32 addr, int length)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{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struct cyberII_dma_registers *dregs = 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	(struct cyberII_dma_registers *) esp-&gt;dregs;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cache_clear(addr, length);</a:t>
            </a:r>
          </a:p>
          <a:p>
            <a:pPr>
              <a:buFontTx/>
              <a:buNone/>
            </a:pPr>
            <a:endParaRPr lang="en-US" sz="1000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addr &amp;= ~(1);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dregs-&gt;dma_addr0 = (addr &gt;&gt; 24)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dregs-&gt;dma_addr1 = (addr &gt;&gt; 16)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dregs-&gt;dma_addr2 = (addr &gt;&gt;  8)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	dregs-&gt;dma_addr3 = (addr      ) &amp; 0xff;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}</a:t>
            </a:r>
          </a:p>
          <a:p>
            <a:pPr>
              <a:buFontTx/>
              <a:buNone/>
            </a:pPr>
            <a:r>
              <a:rPr lang="en-US" sz="1000">
                <a:solidFill>
                  <a:srgbClr val="000000"/>
                </a:solidFill>
                <a:latin typeface="Courier (WE)" charset="0"/>
              </a:rPr>
              <a:t>……...</a:t>
            </a:r>
            <a:endParaRPr lang="en-US">
              <a:solidFill>
                <a:srgbClr val="000000"/>
              </a:solidFill>
              <a:latin typeface="Courier (WE)" charset="0"/>
            </a:endParaRPr>
          </a:p>
          <a:p>
            <a:pPr>
              <a:buFontTx/>
              <a:buNone/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15037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6" name="Image 5" descr="Capture d’écran 2012-10-23 à 07.35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471283" cy="61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2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" name="Image 5" descr="Capture d’écran 2012-10-23 à 07.34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3780"/>
            <a:ext cx="7082038" cy="67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0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2" name="Image 1" descr="Capture d’écran 2012-10-23 à 07.34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75"/>
            <a:ext cx="7186186" cy="64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252520" cy="6754762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solidFill>
                  <a:srgbClr val="558ED5"/>
                </a:solidFill>
              </a:rPr>
              <a:t>Inheritance</a:t>
            </a:r>
            <a:r>
              <a:rPr lang="fr-FR" b="1" dirty="0" smtClean="0">
                <a:solidFill>
                  <a:srgbClr val="558ED5"/>
                </a:solidFill>
              </a:rPr>
              <a:t> (OOP)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Base Class </a:t>
            </a:r>
            <a:r>
              <a:rPr lang="fr-FR" sz="3600" dirty="0" err="1" smtClean="0"/>
              <a:t>encapsulate</a:t>
            </a:r>
            <a:r>
              <a:rPr lang="fr-FR" sz="3600" dirty="0" smtClean="0"/>
              <a:t> </a:t>
            </a:r>
            <a:r>
              <a:rPr lang="fr-FR" sz="3600" dirty="0" err="1" smtClean="0"/>
              <a:t>commonalities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err="1" smtClean="0"/>
              <a:t>Derive</a:t>
            </a:r>
            <a:r>
              <a:rPr lang="fr-FR" sz="3600" dirty="0" smtClean="0"/>
              <a:t> classes </a:t>
            </a:r>
            <a:r>
              <a:rPr lang="fr-FR" sz="3600" dirty="0" err="1" smtClean="0"/>
              <a:t>specialize</a:t>
            </a:r>
            <a:r>
              <a:rPr lang="fr-FR" sz="3600" dirty="0" smtClean="0"/>
              <a:t> </a:t>
            </a:r>
            <a:r>
              <a:rPr lang="fr-FR" sz="3600" dirty="0" err="1" smtClean="0"/>
              <a:t>peculiarities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Capture d’écran 2012-10-22 à 23.38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89" r="-26889"/>
          <a:stretch>
            <a:fillRect/>
          </a:stretch>
        </p:blipFill>
        <p:spPr>
          <a:xfrm>
            <a:off x="-1332656" y="260648"/>
            <a:ext cx="11997775" cy="659735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0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Generic Programming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9632" y="1484784"/>
            <a:ext cx="6264696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558ED5"/>
                </a:solidFill>
              </a:rPr>
              <a:t>C++ </a:t>
            </a:r>
            <a:r>
              <a:rPr lang="es-ES_tradnl" b="1" dirty="0" err="1" smtClean="0">
                <a:solidFill>
                  <a:srgbClr val="558ED5"/>
                </a:solidFill>
              </a:rPr>
              <a:t>template</a:t>
            </a:r>
            <a:endParaRPr lang="es-ES_tradnl" b="1" dirty="0" smtClean="0">
              <a:solidFill>
                <a:srgbClr val="558ED5"/>
              </a:solidFill>
            </a:endParaRPr>
          </a:p>
          <a:p>
            <a:endParaRPr lang="es-ES_tradnl" dirty="0"/>
          </a:p>
          <a:p>
            <a:r>
              <a:rPr lang="es-ES_tradnl" dirty="0" err="1" smtClean="0"/>
              <a:t>template</a:t>
            </a:r>
            <a:r>
              <a:rPr lang="es-ES_tradnl" dirty="0" smtClean="0"/>
              <a:t> </a:t>
            </a:r>
            <a:r>
              <a:rPr lang="es-ES_tradnl" dirty="0"/>
              <a:t>&lt;</a:t>
            </a:r>
            <a:r>
              <a:rPr lang="es-ES_tradnl" dirty="0" err="1"/>
              <a:t>typename</a:t>
            </a:r>
            <a:r>
              <a:rPr lang="es-ES_tradnl" dirty="0"/>
              <a:t> T&gt;</a:t>
            </a:r>
          </a:p>
          <a:p>
            <a:r>
              <a:rPr lang="es-ES_tradnl" dirty="0"/>
              <a:t>T </a:t>
            </a:r>
            <a:r>
              <a:rPr lang="es-ES_tradnl" dirty="0" err="1"/>
              <a:t>max</a:t>
            </a:r>
            <a:r>
              <a:rPr lang="es-ES_tradnl" dirty="0"/>
              <a:t>(T x, T y) </a:t>
            </a:r>
          </a:p>
          <a:p>
            <a:r>
              <a:rPr lang="es-ES_tradnl" dirty="0"/>
              <a:t>{</a:t>
            </a:r>
          </a:p>
          <a:p>
            <a:r>
              <a:rPr lang="es-ES_tradnl" dirty="0"/>
              <a:t>    </a:t>
            </a:r>
            <a:r>
              <a:rPr lang="es-ES_tradnl" dirty="0" err="1"/>
              <a:t>return</a:t>
            </a:r>
            <a:r>
              <a:rPr lang="es-ES_tradnl" dirty="0"/>
              <a:t> x &lt; y ? y : x;</a:t>
            </a:r>
          </a:p>
          <a:p>
            <a:r>
              <a:rPr lang="es-ES_tradnl" dirty="0" smtClean="0"/>
              <a:t>}</a:t>
            </a:r>
          </a:p>
          <a:p>
            <a:endParaRPr lang="es-ES_tradnl" dirty="0"/>
          </a:p>
          <a:p>
            <a:endParaRPr lang="es-ES_tradnl" b="1" dirty="0" smtClean="0">
              <a:solidFill>
                <a:srgbClr val="558ED5"/>
              </a:solidFill>
            </a:endParaRPr>
          </a:p>
          <a:p>
            <a:r>
              <a:rPr lang="es-ES_tradnl" b="1" dirty="0" err="1" smtClean="0">
                <a:solidFill>
                  <a:srgbClr val="558ED5"/>
                </a:solidFill>
              </a:rPr>
              <a:t>Generics</a:t>
            </a:r>
            <a:r>
              <a:rPr lang="es-ES_tradnl" b="1" dirty="0" smtClean="0">
                <a:solidFill>
                  <a:srgbClr val="558ED5"/>
                </a:solidFill>
              </a:rPr>
              <a:t> in Java</a:t>
            </a:r>
          </a:p>
          <a:p>
            <a:endParaRPr lang="es-ES_tradnl" dirty="0"/>
          </a:p>
          <a:p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interface</a:t>
            </a:r>
            <a:r>
              <a:rPr lang="fi-FI" dirty="0"/>
              <a:t> </a:t>
            </a:r>
            <a:r>
              <a:rPr lang="fi-FI" dirty="0" err="1"/>
              <a:t>List</a:t>
            </a:r>
            <a:r>
              <a:rPr lang="fi-FI" dirty="0"/>
              <a:t>&lt;E&gt; { </a:t>
            </a:r>
            <a:endParaRPr lang="fi-FI" dirty="0" smtClean="0"/>
          </a:p>
          <a:p>
            <a:r>
              <a:rPr lang="fi-FI" dirty="0" err="1" smtClean="0"/>
              <a:t>void</a:t>
            </a:r>
            <a:r>
              <a:rPr lang="fi-FI" dirty="0" smtClean="0"/>
              <a:t> </a:t>
            </a:r>
            <a:r>
              <a:rPr lang="fi-FI" dirty="0" err="1"/>
              <a:t>add(E</a:t>
            </a:r>
            <a:r>
              <a:rPr lang="fi-FI" dirty="0"/>
              <a:t> x); </a:t>
            </a:r>
            <a:endParaRPr lang="fi-FI" dirty="0" smtClean="0"/>
          </a:p>
          <a:p>
            <a:r>
              <a:rPr lang="fi-FI" dirty="0" err="1" smtClean="0"/>
              <a:t>Iterator</a:t>
            </a:r>
            <a:r>
              <a:rPr lang="fi-FI" dirty="0"/>
              <a:t>&lt;E&gt; </a:t>
            </a:r>
            <a:r>
              <a:rPr lang="fi-FI" dirty="0" err="1"/>
              <a:t>iterator</a:t>
            </a:r>
            <a:r>
              <a:rPr lang="fi-FI" dirty="0"/>
              <a:t>(); </a:t>
            </a:r>
            <a:endParaRPr lang="fi-FI" dirty="0" smtClean="0"/>
          </a:p>
          <a:p>
            <a:r>
              <a:rPr lang="fi-FI" dirty="0" smtClean="0"/>
              <a:t>} </a:t>
            </a:r>
          </a:p>
          <a:p>
            <a:r>
              <a:rPr lang="fi-FI" dirty="0" err="1" smtClean="0"/>
              <a:t>public</a:t>
            </a:r>
            <a:r>
              <a:rPr lang="fi-FI" dirty="0" smtClean="0"/>
              <a:t> </a:t>
            </a:r>
            <a:r>
              <a:rPr lang="fi-FI" dirty="0" err="1"/>
              <a:t>interface</a:t>
            </a:r>
            <a:r>
              <a:rPr lang="fi-FI" dirty="0"/>
              <a:t> </a:t>
            </a:r>
            <a:r>
              <a:rPr lang="fi-FI" dirty="0" err="1"/>
              <a:t>Iterator</a:t>
            </a:r>
            <a:r>
              <a:rPr lang="fi-FI" dirty="0"/>
              <a:t>&lt;E&gt; { </a:t>
            </a:r>
            <a:endParaRPr lang="fi-FI" dirty="0" smtClean="0"/>
          </a:p>
          <a:p>
            <a:r>
              <a:rPr lang="fi-FI" dirty="0" smtClean="0"/>
              <a:t>E </a:t>
            </a:r>
            <a:r>
              <a:rPr lang="fi-FI" dirty="0" err="1"/>
              <a:t>next</a:t>
            </a:r>
            <a:r>
              <a:rPr lang="fi-FI" dirty="0"/>
              <a:t>(); </a:t>
            </a:r>
            <a:endParaRPr lang="fi-FI" dirty="0" smtClean="0"/>
          </a:p>
          <a:p>
            <a:r>
              <a:rPr lang="fi-FI" dirty="0" err="1" smtClean="0"/>
              <a:t>boolean</a:t>
            </a:r>
            <a:r>
              <a:rPr lang="fi-FI" dirty="0" smtClean="0"/>
              <a:t> </a:t>
            </a:r>
            <a:r>
              <a:rPr lang="fi-FI" dirty="0" err="1"/>
              <a:t>hasNext</a:t>
            </a:r>
            <a:r>
              <a:rPr lang="fi-FI" dirty="0"/>
              <a:t>(); </a:t>
            </a:r>
            <a:endParaRPr lang="fi-FI" dirty="0" smtClean="0"/>
          </a:p>
          <a:p>
            <a:r>
              <a:rPr lang="fi-FI" dirty="0" smtClean="0"/>
              <a:t>} </a:t>
            </a:r>
            <a:endParaRPr lang="fi-FI" dirty="0"/>
          </a:p>
          <a:p>
            <a:endParaRPr lang="fi-FI" b="1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111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Design Patterns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de-DE" dirty="0" smtClean="0">
                <a:latin typeface="Calibri" charset="0"/>
              </a:rPr>
              <a:t>Template </a:t>
            </a:r>
            <a:r>
              <a:rPr lang="de-DE" dirty="0" err="1" smtClean="0">
                <a:latin typeface="Calibri" charset="0"/>
              </a:rPr>
              <a:t>Method</a:t>
            </a:r>
            <a:endParaRPr lang="de-DE" dirty="0" smtClean="0">
              <a:latin typeface="Calibri" charset="0"/>
            </a:endParaRPr>
          </a:p>
          <a:p>
            <a:pPr marL="457200" lvl="1" indent="0">
              <a:buNone/>
            </a:pPr>
            <a:endParaRPr lang="de-DE" dirty="0">
              <a:latin typeface="Calibri" charset="0"/>
            </a:endParaRPr>
          </a:p>
          <a:p>
            <a:pPr marL="457200" lvl="1" indent="0">
              <a:buNone/>
            </a:pPr>
            <a:r>
              <a:rPr lang="de-DE" dirty="0" smtClean="0">
                <a:latin typeface="Calibri" charset="0"/>
              </a:rPr>
              <a:t>Factory</a:t>
            </a:r>
            <a:endParaRPr lang="de-DE" dirty="0">
              <a:latin typeface="Calibri" charset="0"/>
            </a:endParaRPr>
          </a:p>
          <a:p>
            <a:pPr marL="457200" lvl="1" indent="0">
              <a:buNone/>
            </a:pPr>
            <a:endParaRPr lang="de-DE" dirty="0" smtClean="0">
              <a:latin typeface="Calibri" charset="0"/>
            </a:endParaRPr>
          </a:p>
          <a:p>
            <a:pPr marL="457200" lvl="1" indent="0">
              <a:buNone/>
            </a:pPr>
            <a:r>
              <a:rPr lang="de-DE" dirty="0" err="1" smtClean="0">
                <a:latin typeface="Calibri" charset="0"/>
              </a:rPr>
              <a:t>Strategy</a:t>
            </a:r>
            <a:endParaRPr lang="de-DE" dirty="0">
              <a:latin typeface="Calibri" charset="0"/>
            </a:endParaRPr>
          </a:p>
          <a:p>
            <a:pPr marL="457200" lvl="1" indent="0">
              <a:buNone/>
            </a:pPr>
            <a:endParaRPr lang="de-DE" dirty="0" smtClean="0">
              <a:latin typeface="Calibri" charset="0"/>
            </a:endParaRPr>
          </a:p>
          <a:p>
            <a:pPr marL="457200" lvl="1" indent="0">
              <a:buNone/>
            </a:pPr>
            <a:r>
              <a:rPr lang="de-DE" dirty="0" err="1" smtClean="0">
                <a:latin typeface="Calibri" charset="0"/>
              </a:rPr>
              <a:t>Decorator</a:t>
            </a:r>
            <a:endParaRPr lang="de-DE" dirty="0" smtClean="0">
              <a:latin typeface="Calibri" charset="0"/>
            </a:endParaRPr>
          </a:p>
          <a:p>
            <a:pPr marL="457200" lvl="1" indent="0">
              <a:buNone/>
            </a:pPr>
            <a:endParaRPr lang="de-DE" dirty="0">
              <a:latin typeface="Calibri" charset="0"/>
            </a:endParaRPr>
          </a:p>
          <a:p>
            <a:pPr marL="457200" lvl="1" indent="0">
              <a:buNone/>
            </a:pPr>
            <a:r>
              <a:rPr lang="de-DE" dirty="0" smtClean="0">
                <a:latin typeface="Calibri" charset="0"/>
              </a:rPr>
              <a:t>....</a:t>
            </a:r>
            <a:endParaRPr lang="de-DE" dirty="0">
              <a:latin typeface="Calibri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1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Template </a:t>
            </a:r>
            <a:r>
              <a:rPr lang="fr-FR" b="1" dirty="0" err="1" smtClean="0">
                <a:solidFill>
                  <a:srgbClr val="558ED5"/>
                </a:solidFill>
              </a:rPr>
              <a:t>Method</a:t>
            </a:r>
            <a:endParaRPr lang="fr-FR" b="1" dirty="0">
              <a:solidFill>
                <a:srgbClr val="558ED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44249" r="-44249"/>
          <a:stretch>
            <a:fillRect/>
          </a:stretch>
        </p:blipFill>
        <p:spPr>
          <a:xfrm>
            <a:off x="107504" y="1844824"/>
            <a:ext cx="8229600" cy="452596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5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5" name="Image 4" descr="Capture d’écran 2013-10-23 à 07.0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62120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3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API</a:t>
            </a:r>
            <a:br>
              <a:rPr lang="fr-FR" b="1" dirty="0" smtClean="0">
                <a:solidFill>
                  <a:srgbClr val="558ED5"/>
                </a:solidFill>
              </a:rPr>
            </a:br>
            <a:r>
              <a:rPr lang="fr-FR" b="1" dirty="0">
                <a:solidFill>
                  <a:srgbClr val="558ED5"/>
                </a:solidFill>
              </a:rPr>
              <a:t/>
            </a:r>
            <a:br>
              <a:rPr lang="fr-FR" b="1" dirty="0">
                <a:solidFill>
                  <a:srgbClr val="558ED5"/>
                </a:solidFill>
              </a:rPr>
            </a:br>
            <a:r>
              <a:rPr lang="fr-FR" b="1" dirty="0" smtClean="0">
                <a:solidFill>
                  <a:srgbClr val="558ED5"/>
                </a:solidFill>
              </a:rPr>
              <a:t>Framework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Plugin-</a:t>
            </a:r>
            <a:r>
              <a:rPr lang="fr-FR" b="1" dirty="0" err="1" smtClean="0">
                <a:solidFill>
                  <a:srgbClr val="558ED5"/>
                </a:solidFill>
              </a:rPr>
              <a:t>based</a:t>
            </a:r>
            <a:r>
              <a:rPr lang="fr-FR" b="1" dirty="0" smtClean="0">
                <a:solidFill>
                  <a:srgbClr val="558ED5"/>
                </a:solidFill>
              </a:rPr>
              <a:t> </a:t>
            </a:r>
            <a:r>
              <a:rPr lang="fr-FR" b="1" dirty="0" err="1" smtClean="0">
                <a:solidFill>
                  <a:srgbClr val="558ED5"/>
                </a:solidFill>
              </a:rPr>
              <a:t>systems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fr-FR" b="1" dirty="0" smtClean="0">
                <a:solidFill>
                  <a:srgbClr val="558ED5"/>
                </a:solidFill>
              </a:rPr>
              <a:t>(Active) Annotations</a:t>
            </a:r>
            <a:br>
              <a:rPr lang="fr-FR" b="1" dirty="0" smtClean="0">
                <a:solidFill>
                  <a:srgbClr val="558ED5"/>
                </a:solidFill>
              </a:rPr>
            </a:br>
            <a:r>
              <a:rPr lang="fr-FR" b="1" dirty="0">
                <a:solidFill>
                  <a:srgbClr val="558ED5"/>
                </a:solidFill>
              </a:rPr>
              <a:t/>
            </a:r>
            <a:br>
              <a:rPr lang="fr-FR" b="1" dirty="0">
                <a:solidFill>
                  <a:srgbClr val="558ED5"/>
                </a:solidFill>
              </a:rPr>
            </a:br>
            <a:r>
              <a:rPr lang="fr-FR" b="1" dirty="0" err="1" smtClean="0">
                <a:solidFill>
                  <a:srgbClr val="558ED5"/>
                </a:solidFill>
              </a:rPr>
              <a:t>can</a:t>
            </a:r>
            <a:r>
              <a:rPr lang="fr-FR" b="1" dirty="0" smtClean="0">
                <a:solidFill>
                  <a:srgbClr val="558ED5"/>
                </a:solidFill>
              </a:rPr>
              <a:t> have </a:t>
            </a:r>
            <a:r>
              <a:rPr lang="fr-FR" b="1" dirty="0" err="1" smtClean="0">
                <a:solidFill>
                  <a:srgbClr val="558ED5"/>
                </a:solidFill>
              </a:rPr>
              <a:t>parameters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fr-FR" b="1" dirty="0" err="1" smtClean="0">
                <a:solidFill>
                  <a:srgbClr val="558ED5"/>
                </a:solidFill>
              </a:rPr>
              <a:t>Metamodeling</a:t>
            </a:r>
            <a:r>
              <a:rPr lang="fr-FR" b="1" dirty="0" smtClean="0">
                <a:solidFill>
                  <a:srgbClr val="558ED5"/>
                </a:solidFill>
              </a:rPr>
              <a:t> and Domain-</a:t>
            </a:r>
            <a:r>
              <a:rPr lang="fr-FR" b="1" dirty="0" err="1" smtClean="0">
                <a:solidFill>
                  <a:srgbClr val="558ED5"/>
                </a:solidFill>
              </a:rPr>
              <a:t>Specific</a:t>
            </a:r>
            <a:r>
              <a:rPr lang="fr-FR" b="1" dirty="0" smtClean="0">
                <a:solidFill>
                  <a:srgbClr val="558ED5"/>
                </a:solidFill>
              </a:rPr>
              <a:t> </a:t>
            </a:r>
            <a:r>
              <a:rPr lang="fr-FR" b="1" dirty="0" err="1" smtClean="0">
                <a:solidFill>
                  <a:srgbClr val="558ED5"/>
                </a:solidFill>
              </a:rPr>
              <a:t>Languages</a:t>
            </a:r>
            <a:endParaRPr lang="fr-FR" b="1" dirty="0">
              <a:solidFill>
                <a:srgbClr val="558ED5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659AE-68A2-41B4-825A-F55FDC85404D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932040" y="4869160"/>
            <a:ext cx="1584176" cy="6120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 smtClean="0">
                <a:solidFill>
                  <a:prstClr val="white"/>
                </a:solidFill>
                <a:latin typeface="Arial"/>
              </a:rPr>
              <a:t>Generator</a:t>
            </a:r>
            <a:endParaRPr lang="en-US" sz="16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" name="Straight Arrow Connector 9"/>
          <p:cNvCxnSpPr>
            <a:stCxn id="32" idx="2"/>
            <a:endCxn id="7" idx="0"/>
          </p:cNvCxnSpPr>
          <p:nvPr/>
        </p:nvCxnSpPr>
        <p:spPr>
          <a:xfrm flipH="1">
            <a:off x="5724128" y="3645024"/>
            <a:ext cx="72008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g8PDQ0NDRAPDw0ODQ8PDw8PDw8PDxAPFBAVFBQQEhQXHCYgGRojGRQUIC8gIycpLCwsFR4xNTEqNSYtLCkBCQoKDQwNDQwNDSkYFBgpKSkpKSkpKSkpKSkpKSkpKSkpKSkpKSkpKSkpKSkpKSkpKSkpKSkpKSkpKSkpKSkpKf/AABEIALYBFQMBIgACEQEDEQH/xAAcAAEAAgIDAQAAAAAAAAAAAAAAAQcFBgMECAL/xABFEAACAgACBgYGBwUFCQAAAAAAAQIDBBEFBhIhMVEHExRBYZEicXKBobEVMkJSwdHwIzNigpIkU2OiwhYXQ0RUc4Oy4f/EABYBAQEBAAAAAAAAAAAAAAAAAAABAv/EABURAQEAAAAAAAAAAAAAAAAAAAAR/9oADAMBAAIRAxEAPwC8QAAAAAAAQSABBJAAkgkAQMiQBGQyJAEAkAQMiQBGQyJAEAkAQCSAAJAAgkAQCQBAJAEAACQAAAAAAAAAAAAAAAAAAAAAAAAAAAAAAAAAAAAAAAAAAAAAAAAAAAAAAhgdTSWl6MNDrMRZGqHOT4+pcWYCrpP0XKewsRk88s3CSXmVJr7p2zGY65yb6qubhXDPcoo1rqgPU2GxULIRsrlGcJLNSi00/ecpTnQ/p6yGJlgpybqti5RTf1ZpZ7vl7y4wBBJAEgxWntY8Pgq3ZiJpbvRgt85epfiVPrH0q4zEOUMN/Z6uCcfrteMgLkxWkqaVndbXX7c4x+DMTdr3o2G6WKq920/kjz3icRba3Kyyc2+O1Js4OoA9F1a+aNnujiqvftL8DK4XSdF37m2uz2Jxk/JHl/qTmw99tbUq5zg1wcZNAeo8ySkNXelPGYdxhiX2ircntfXS8JcS2dAay4fHVqyieby9KD+vH1r8QMsAAABDlks3wAk+LLYxW1JqKXe2kvNmga29KMKHKnBJW2rc7HvhF+C7ysNK6exmKk5X3WSz7tpqK8EgL7xOtmBr3TxVKfhNS+WZ1lr3o1/83V/m/I88vDN8c3695HZPAD0nhtZMHburxNMny6yKfkzIxmms080+9b0eXI0NcG16m0ZjROs2OwrTpvsSX2W24v1oD0aDCanaVvxWCqxGIjGM555bOaTit2b8c8zNgAAAAAAAAAAAIZIAoDXTV+eFxtyknsTm5wlluaZgepPSGktEUYmGxfXGce7PivUzB19G+joy2uqb355OW75AaR0T6AnLFvFyi1XVFpN8HJrLd+u4t84sLhYVQVdUYwhHhGKyRzADCa06y14Gh2Sydks1XDm+b8DL3XKEJTk8oxTk34IpXWnSs8ZiZ2P6kXswj3KKAwOmNJXYu6V18nKTe5N7kuSOj2cynZjvaG1fsxV0aa1xfpPuiubA1+vByk8oxcnySzZmMNqLj7FtQw88ubWRcugNU8Pg4JQgpWfasks234cjNZAefcZqVjaVnZh7EuaTaMTLCtNppprimsj0xkaxrPqPRi4SlXGNd6TalFZKT5MCjezne0PpG7CXRuok4yT3pcGuTO5jNFzpslVZHKUXk0zh7MBduq+scMdh1bHJTSSshyfP1GZKV1Q0tLB4qEs31c2ozj3NP9fIuiuakk1vTSafNPgwPo0PpH1klCPYqHlKSztkuKi+ETepSSTb4JZlQaThK6+22W9zm38QNVeDI7EbD2Az2qWq8cRc5Wr9lXk2vvPuX65AaThtA3W/u6pz9mLZ2panYxLN4e3L2GXrRh4VxUIRUYrgopJHIB55u0PZB5ThKL8Uz5w+jXOcIJb5SS+J6DvwsLFs2QjNcpRT+ZhJal4ZX131x2HCak4rfGWXd4AZbRmDVNFVK4V1xj70t/xzO0QSAAAAAAAAAAAAAAV7p3XTF0Yq6mvYcITajnFZ5ZnQ/wB4WO/w/wClfkfGtFGeNvf8b+ZiuzAbzqbrLiMXdZG7Z2YwzSjFLfmbgaH0e1ZXW+x+JvgGta9Y914Xq4vKVry/lXH9eBWfZTeddG54iMe6EF5vf+Jr/ZAMP2Us3UrQiw+GU2v2tvpN96j3L9eBqOB0dt3Vw5zS+JZ8IJJJcEkl6kB9AAAQyQBpWv8AoJTjHFQXpR9GeXeu5mh9lLo0lhlZTZW/tQfnlmisZ4PJtcnkBheylqam4524OCl9av0H6u78fI0TshtOo8nGVtfc0pL3P/6BtWKjnXNLi4SX+VlfLR+aTy4osZmrX4fq7J1vgnnHxi96/L3AYL6O8DPaqNVTsqe52JOPi455ryZx5HzNpcWo96eezk+aYG2kmsVa40VejiL6Wl9rra4z96z3mdwOkqb4KdFkLItZpxkmB2gQSAAIAkEEgAQAJAAAAAAABXmsGHzxdz/iZj+ymw6Up2r7X/G/mdXsoHc1Lq2bbPY/E281zVqvZtkucPxRsYGn6Zo2sRY/4svI6XZDM41ftbPbZw5AcOhsL/aK3ylmbia5o55XV+1l8GbGAAAAAAQyq9O6z4HC4i2m239rCWUoRrnJrNJpPJZcGu8tTM8za/2bel8fJf3+XlCK/ADZ8R0lYRfu6r7PFqFa+bfwNl6MNbO3Yy+Cp6pV0qSe3tt5trfuWXApPIs/oJq/teMlyprXnKT/AAAusxWsOhniqJwhZOi3ZahdW8pxf5GVAHmfWmjSmDvdONuxL3vYn11vV2LnF5/DijXbLJS+s3L2m5fM9V6X0JRi6pU4muNkJd0lnl4rkyqdZOhCcXKzR1m1Hj1Nr3rwjP8APzAqfZO7o3TGIwstvDXWVSzz9CWSfrjwfvObSur+KwktnE02Vb8s5R9B+qS3fEx+yBaeq3TbZFxq0lDbjuXXVr0l4yj+XkW3ovS1OKqjdh7I2VyWalFpnlHZM9qjrdiNG3qypuVUmutpb9Ga5rlLxA9OA6GhNMVYzD1Yml512RTXNc0/E74AEEgAAABCJAAAACABrWIWdlv/AHJ/+xx7JOJuhB3TnKMIq6zOUmoxXpPvZrWk+kLB05qtyxE+VSyh/W/wzCtx0P8Avv8Axy+aM4V/0d60WY7E3udcK411rYjFyk/Se/ab48F3IsEI0bXPWajR9v7dWOVvpQjXDPaSSz3tpLezQ9IdK9rzWGw8ILulbJ2S/pjkvizcemTQ/W4SrERW+ifpezLd+vUU31IVterGvGMnpPCPE3N1O3ZlBKMK/STSeSXPLiX4meWYQcWpLc4tNPk080z0TqZp6ONwVNqfpqKjYu9SW4IzwAADIADhxdyrrnNvJRi236keW9KX9diL7v726yfucm18Mi9OlLWBYfAyog/22I9BZcVF8X5FG9SFdPqy4OgzAZVYy9/bsjBfyxz/ANTKr6k9AdHOh+y6Moi1lOa6yXrlvA2gABAgkAcGKwVdsXC2EZxayakk00Vrrj0PVTjO/R/7KxZt0/8ADl4L7vu3eBaJDA8oX4SUJyrnFxnBuMovc01xR8dWWB0taMhXpLbgkutqUpJfeXf5NeRpXUBVk9COmZKd+Bk/Ra62tcnwkl8PNlv5FCdFicdLU5d8Jp+rcX2EQSABBIAEIAASQSAIAAFG6+RlPSOJTbcY2PZi23Fb3nku417sfgbvrJgtvG4mX+NNeUmY36L8CKzfRDVs4jELnWvmWoV10d4bq8XYvvUy+El+ZYpUdPSuj44jD20T+rZBx3+rcygNJ6Enh77KZppwk1v71nuZ6LNR121UWIj2iqOd0F6SS3ziuXigKZ7J4Gwan6wWaPv2lm6Z7rIfijlWi/AfRfgRpcejNLVYmtWUzUk1vWazXrR3CmcFC6iW1TOUGvutoz9GuOOikm4Ty75QWfwKyscxWndYqcHW52SW3l6ME/Sb/I0rFa246aaUowz+5FJ+fE1/E4ay2TlZKU5Pvk8wsYfWHSVuNxEr7c9+6Me6MeRjexmy/Rb5H1XoeUpRhGLcpNJJLNt8kRXS1Q1aeKxlUMv2cJKc3lwS3l71VqMVFbkkkl4JGG1V1cjg6cml1s983y/hRnCshr12umGrxdmFuew45JT4xby3p8t+ZncRcoQnOXCEZSfqSzKbx2GldbZbLe5ycn72BcdGKhYtquUZx5xaZylMYWN1TzqnODXJtGYo1n0hDd1rl7UVL5hYs84MXi4VQlZbJRhFZtsryet+Pay24r1Qjn8jD6QuxOIed9k5+Dby8gMTrjpLtuNsuS9BehD2V3mD7H4Gy/RfgHovwIrvdFmim8e7ct1Vb83+kXCa5qVoHsuH2pLK21qUuaj3JmxlZAAAAAAEHy4vmB9kZnG4MhwYHLmRtI4nBnBbhHLvkvUwNVeAjZZiJv8A6q9eVjJ+h4/pGUu1Rpk5S9NOTcnlOazbebfE4f8AYyr71v8AXP8AMDj0HhlVjYZfaw9vwlA2rrUa/htWK65bcHPayaz2pN5Pit78Ed+GEkuDl72BkeuXMjro8zHuiZ8vDz5gdLTGrtdknbQ4wte+UXursfN5fVl4+aMG8JCMti1Omz7tm5P2ZcJe5mxWYK58JtHSxOhb5pxc1KL4qW9eTA6P0REfRET4WquIj+6sdfhCTS8uB9fQekFwv841v8APr6IifM9Fwis5NJLve5eZEtAaQlxxD/lUI/JHHHVG/NSnPblznnPLzA+asCrXs4ePWc7HnGmP832vVHM2XQ2hqcN6bfWXNZOxrJJfdgu5fEx1WiMSss7XuO1DR9y4zb9wGd6+PMnr48zCrBW/eZ9rCWc2B2NOVytw1tVTW3NJZN7OcdpOUc+5tZr3mpdnqUti3Omf3bVs5+zLhL3M2dYWzmziv0XOacZSzi+Kks15AYVaJh7h9EROy9UsnnXJ1v8Aw5SgvJbiVq5ilwxM/eq5fOIHV+iIj6Iidpau4t8cTL3RqX+k+lqnOX722yzwlOWz5LJAYyeFq2urhnZb3V1rbn78uHreRmtDasqMldiFHaW+FSe1GL5zf2pfBeJ28HoZ1LZhlCPKEVFfA79dMlxbYHaQzOFVsnYYHMDjUGfST5gfQIJAAACGCSAAAAEgACMiQBGQyJAEZDIkARkMiQBGQyJAEZDIkARkMiQBGQyJAEZE5AAAAAAAAAAAABBIAEEkEgAAAIJIAkAAAAAAAAAAAAAAAAAAAAAAAAAAAAAAAAAAAAAAAEEgAAAAIAAEg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AutoShape 4" descr="data:image/jpeg;base64,/9j/4AAQSkZJRgABAQAAAQABAAD/2wCEAAkGBg8PDQ0NDRAPDw0ODQ8PDw8PDw8PDxAPFBAVFBQQEhQXHCYgGRojGRQUIC8gIycpLCwsFR4xNTEqNSYtLCkBCQoKDQwNDQwNDSkYFBgpKSkpKSkpKSkpKSkpKSkpKSkpKSkpKSkpKSkpKSkpKSkpKSkpKSkpKSkpKSkpKSkpKf/AABEIALYBFQMBIgACEQEDEQH/xAAcAAEAAgIDAQAAAAAAAAAAAAAAAQcFBgMECAL/xABFEAACAgACBgYGBwUFCQAAAAAAAQIDBBEFBhIhMVEHExRBYZEicXKBobEVMkJSwdHwIzNigpIkU2OiwhYXQ0RUc4Oy4f/EABYBAQEBAAAAAAAAAAAAAAAAAAABAv/EABURAQEAAAAAAAAAAAAAAAAAAAAR/9oADAMBAAIRAxEAPwC8QAAAAAAAQSABBJAAkgkAQMiQBGQyJAEAkAQMiQBGQyJAEAkAQCSAAJAAgkAQCQBAJAEAACQAAAAAAAAAAAAAAAAAAAAAAAAAAAAAAAAAAAAAAAAAAAAAAAAAAAAAAhgdTSWl6MNDrMRZGqHOT4+pcWYCrpP0XKewsRk88s3CSXmVJr7p2zGY65yb6qubhXDPcoo1rqgPU2GxULIRsrlGcJLNSi00/ecpTnQ/p6yGJlgpybqti5RTf1ZpZ7vl7y4wBBJAEgxWntY8Pgq3ZiJpbvRgt85epfiVPrH0q4zEOUMN/Z6uCcfrteMgLkxWkqaVndbXX7c4x+DMTdr3o2G6WKq920/kjz3icRba3Kyyc2+O1Js4OoA9F1a+aNnujiqvftL8DK4XSdF37m2uz2Jxk/JHl/qTmw99tbUq5zg1wcZNAeo8ySkNXelPGYdxhiX2ircntfXS8JcS2dAay4fHVqyieby9KD+vH1r8QMsAAABDlks3wAk+LLYxW1JqKXe2kvNmga29KMKHKnBJW2rc7HvhF+C7ysNK6exmKk5X3WSz7tpqK8EgL7xOtmBr3TxVKfhNS+WZ1lr3o1/83V/m/I88vDN8c3695HZPAD0nhtZMHburxNMny6yKfkzIxmms080+9b0eXI0NcG16m0ZjROs2OwrTpvsSX2W24v1oD0aDCanaVvxWCqxGIjGM555bOaTit2b8c8zNgAAAAAAAAAAAIZIAoDXTV+eFxtyknsTm5wlluaZgepPSGktEUYmGxfXGce7PivUzB19G+joy2uqb355OW75AaR0T6AnLFvFyi1XVFpN8HJrLd+u4t84sLhYVQVdUYwhHhGKyRzADCa06y14Gh2Sydks1XDm+b8DL3XKEJTk8oxTk34IpXWnSs8ZiZ2P6kXswj3KKAwOmNJXYu6V18nKTe5N7kuSOj2cynZjvaG1fsxV0aa1xfpPuiubA1+vByk8oxcnySzZmMNqLj7FtQw88ubWRcugNU8Pg4JQgpWfasks234cjNZAefcZqVjaVnZh7EuaTaMTLCtNppprimsj0xkaxrPqPRi4SlXGNd6TalFZKT5MCjezne0PpG7CXRuok4yT3pcGuTO5jNFzpslVZHKUXk0zh7MBduq+scMdh1bHJTSSshyfP1GZKV1Q0tLB4qEs31c2ozj3NP9fIuiuakk1vTSafNPgwPo0PpH1klCPYqHlKSztkuKi+ETepSSTb4JZlQaThK6+22W9zm38QNVeDI7EbD2Az2qWq8cRc5Wr9lXk2vvPuX65AaThtA3W/u6pz9mLZ2panYxLN4e3L2GXrRh4VxUIRUYrgopJHIB55u0PZB5ThKL8Uz5w+jXOcIJb5SS+J6DvwsLFs2QjNcpRT+ZhJal4ZX131x2HCak4rfGWXd4AZbRmDVNFVK4V1xj70t/xzO0QSAAAAAAAAAAAAAAV7p3XTF0Yq6mvYcITajnFZ5ZnQ/wB4WO/w/wClfkfGtFGeNvf8b+ZiuzAbzqbrLiMXdZG7Z2YwzSjFLfmbgaH0e1ZXW+x+JvgGta9Y914Xq4vKVry/lXH9eBWfZTeddG54iMe6EF5vf+Jr/ZAMP2Us3UrQiw+GU2v2tvpN96j3L9eBqOB0dt3Vw5zS+JZ8IJJJcEkl6kB9AAAQyQBpWv8AoJTjHFQXpR9GeXeu5mh9lLo0lhlZTZW/tQfnlmisZ4PJtcnkBheylqam4524OCl9av0H6u78fI0TshtOo8nGVtfc0pL3P/6BtWKjnXNLi4SX+VlfLR+aTy4osZmrX4fq7J1vgnnHxi96/L3AYL6O8DPaqNVTsqe52JOPi455ryZx5HzNpcWo96eezk+aYG2kmsVa40VejiL6Wl9rra4z96z3mdwOkqb4KdFkLItZpxkmB2gQSAAIAkEEgAQAJAAAAAAABXmsGHzxdz/iZj+ymw6Up2r7X/G/mdXsoHc1Lq2bbPY/E281zVqvZtkucPxRsYGn6Zo2sRY/4svI6XZDM41ftbPbZw5AcOhsL/aK3ylmbia5o55XV+1l8GbGAAAAAAQyq9O6z4HC4i2m239rCWUoRrnJrNJpPJZcGu8tTM8za/2bel8fJf3+XlCK/ADZ8R0lYRfu6r7PFqFa+bfwNl6MNbO3Yy+Cp6pV0qSe3tt5trfuWXApPIs/oJq/teMlyprXnKT/AAAusxWsOhniqJwhZOi3ZahdW8pxf5GVAHmfWmjSmDvdONuxL3vYn11vV2LnF5/DijXbLJS+s3L2m5fM9V6X0JRi6pU4muNkJd0lnl4rkyqdZOhCcXKzR1m1Hj1Nr3rwjP8APzAqfZO7o3TGIwstvDXWVSzz9CWSfrjwfvObSur+KwktnE02Vb8s5R9B+qS3fEx+yBaeq3TbZFxq0lDbjuXXVr0l4yj+XkW3ovS1OKqjdh7I2VyWalFpnlHZM9qjrdiNG3qypuVUmutpb9Ga5rlLxA9OA6GhNMVYzD1Yml512RTXNc0/E74AEEgAAABCJAAAACABrWIWdlv/AHJ/+xx7JOJuhB3TnKMIq6zOUmoxXpPvZrWk+kLB05qtyxE+VSyh/W/wzCtx0P8Avv8Axy+aM4V/0d60WY7E3udcK411rYjFyk/Se/ab48F3IsEI0bXPWajR9v7dWOVvpQjXDPaSSz3tpLezQ9IdK9rzWGw8ILulbJ2S/pjkvizcemTQ/W4SrERW+ifpezLd+vUU31IVterGvGMnpPCPE3N1O3ZlBKMK/STSeSXPLiX4meWYQcWpLc4tNPk080z0TqZp6ONwVNqfpqKjYu9SW4IzwAADIADhxdyrrnNvJRi236keW9KX9diL7v726yfucm18Mi9OlLWBYfAyog/22I9BZcVF8X5FG9SFdPqy4OgzAZVYy9/bsjBfyxz/ANTKr6k9AdHOh+y6Moi1lOa6yXrlvA2gABAgkAcGKwVdsXC2EZxayakk00Vrrj0PVTjO/R/7KxZt0/8ADl4L7vu3eBaJDA8oX4SUJyrnFxnBuMovc01xR8dWWB0taMhXpLbgkutqUpJfeXf5NeRpXUBVk9COmZKd+Bk/Ra62tcnwkl8PNlv5FCdFicdLU5d8Jp+rcX2EQSABBIAEIAASQSAIAAFG6+RlPSOJTbcY2PZi23Fb3nku417sfgbvrJgtvG4mX+NNeUmY36L8CKzfRDVs4jELnWvmWoV10d4bq8XYvvUy+El+ZYpUdPSuj44jD20T+rZBx3+rcygNJ6Enh77KZppwk1v71nuZ6LNR121UWIj2iqOd0F6SS3ziuXigKZ7J4Gwan6wWaPv2lm6Z7rIfijlWi/AfRfgRpcejNLVYmtWUzUk1vWazXrR3CmcFC6iW1TOUGvutoz9GuOOikm4Ty75QWfwKyscxWndYqcHW52SW3l6ME/Sb/I0rFa246aaUowz+5FJ+fE1/E4ay2TlZKU5Pvk8wsYfWHSVuNxEr7c9+6Me6MeRjexmy/Rb5H1XoeUpRhGLcpNJJLNt8kRXS1Q1aeKxlUMv2cJKc3lwS3l71VqMVFbkkkl4JGG1V1cjg6cml1s983y/hRnCshr12umGrxdmFuew45JT4xby3p8t+ZncRcoQnOXCEZSfqSzKbx2GldbZbLe5ycn72BcdGKhYtquUZx5xaZylMYWN1TzqnODXJtGYo1n0hDd1rl7UVL5hYs84MXi4VQlZbJRhFZtsryet+Pay24r1Qjn8jD6QuxOIed9k5+Dby8gMTrjpLtuNsuS9BehD2V3mD7H4Gy/RfgHovwIrvdFmim8e7ct1Vb83+kXCa5qVoHsuH2pLK21qUuaj3JmxlZAAAAAAEHy4vmB9kZnG4MhwYHLmRtI4nBnBbhHLvkvUwNVeAjZZiJv8A6q9eVjJ+h4/pGUu1Rpk5S9NOTcnlOazbebfE4f8AYyr71v8AXP8AMDj0HhlVjYZfaw9vwlA2rrUa/htWK65bcHPayaz2pN5Pit78Ed+GEkuDl72BkeuXMjro8zHuiZ8vDz5gdLTGrtdknbQ4wte+UXursfN5fVl4+aMG8JCMti1Omz7tm5P2ZcJe5mxWYK58JtHSxOhb5pxc1KL4qW9eTA6P0REfRET4WquIj+6sdfhCTS8uB9fQekFwv841v8APr6IifM9Fwis5NJLve5eZEtAaQlxxD/lUI/JHHHVG/NSnPblznnPLzA+asCrXs4ePWc7HnGmP832vVHM2XQ2hqcN6bfWXNZOxrJJfdgu5fEx1WiMSss7XuO1DR9y4zb9wGd6+PMnr48zCrBW/eZ9rCWc2B2NOVytw1tVTW3NJZN7OcdpOUc+5tZr3mpdnqUti3Omf3bVs5+zLhL3M2dYWzmziv0XOacZSzi+Kks15AYVaJh7h9EROy9UsnnXJ1v8Aw5SgvJbiVq5ilwxM/eq5fOIHV+iIj6Iidpau4t8cTL3RqX+k+lqnOX722yzwlOWz5LJAYyeFq2urhnZb3V1rbn78uHreRmtDasqMldiFHaW+FSe1GL5zf2pfBeJ28HoZ1LZhlCPKEVFfA79dMlxbYHaQzOFVsnYYHMDjUGfST5gfQIJAAACGCSAAAAEgACMiQBGQyJAEZDIkARkMiQBGQyJAEZDIkARkMiQBGQyJAEZE5AAAAAAAAAAAABBIAEEkEgAAAIJIAkAAAAAAAAAAAAAAAAAAAAAAAAAAAAAAAAAAAAAAAEEgAAAAIAAEgAAAAAAAAAAAAAAAAAAAAAAAAAAAAAAAAAAAAA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2009764" cy="150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8" descr="data:image/jpeg;base64,/9j/4AAQSkZJRgABAQAAAQABAAD/2wCEAAkGBhASERUSEhQUEBAUGBIYFxQVFBoSFRgWGBYXFB0SFhgYGyceFxkkGxcVHy8gJCgpLCwsFx4xNjAqNSYrLCkBCQoKDgwOGg8PGjUkHyUvLC80LiosNS01LDQsLC0sNTAtMCo0KS01Lyw0LC0qNCwsKiwsMDQ1LC8sLCwsKSwsLP/AABEIALABHwMBIgACEQEDEQH/xAAcAAEAAgMBAQEAAAAAAAAAAAAABQYDBAcBAgj/xABIEAABAwICBQcGCwYFBQAAAAABAAIDBBESIQUGBzFBEyJRYXGBkTIzQqGxwRQ0UmJyc4KSssLRNVODorPSI0NEVJMVJGPh8P/EABoBAQACAwEAAAAAAAAAAAAAAAADBAECBQb/xAA2EQACAgEBBAcGBQQDAAAAAAAAAQIDEQQSITFBBRNRYXHh8DKBkaGx0RQiM5KyJILB8SM0Uv/aAAwDAQACEQMRAD8A7iiIgCIiAIiIAiIgCIiAIir+uGkjTtgnHozsDutj2ua4eGfa0LWT2VlktVbtmoR4ssCIEWxEEREAREQBERAEREAREQBERAEREAREQBERAEREAREQBERAEREAREQBERAEREAVB2qVt2wUzc3vdjI8WN8S4/dVx0vpaKmidLKbNbw4uPBrRxJXOtVoZNIaQNVKOZGQ63AEebjHZv7utV7pZ/IuLOv0ZVst6qfsw+b5L13HUI22AHQAF9IisHICIiAIiIAiIgCIiAIiIAiIgCIiAIiIAiIgCIiAIiIAiIgCIiAIiIAiIgCjNPaww0keOU5nyWDynHoA9+4KM1t11jpBgbaSoIyZwbfc5/6bz1b1zqg0bV6SnLiS85Y5HeQwdH6NH/tV7LsPZjvZ2dF0b1keuvezWvn6/wBGWqrKvStS1oGWeFg8iNvFxPtO85AcAuraC0LHSwthj3DNzuLnHe4//ZCwWLQOr8FHFgZv3vkPlOI4k8AOjcFX9N7RWtdyNGz4TMThDrEsv0NAzeeyw6ytYRVX5pveyTUWz1zVGmjiuPu979fMub5AASSABvJNgO0rVo9KxSk8keUaN72i7L9Afucey6rejNUppyJdIyGZ28U4Nom/SDcieoZdZVujjDQAAABkABYAdACni29+MHLurrr/ACqW0+7h5/L3n0iItysEREAREQBERAEREAREQBERAEREAREQBERAEREAREQBERAEREAVe101n+Bw82xnkuGA5gdLz1C47yFYVyjam53wtgPkiJtu9z7+5Q3zcIZR0ui9PHUamMJ8OPjghdBaHlrqnBiJLiXSSHMgXzcekncOtdm0ZoyKnibFE3CxviTxcTxJ6VWdl+jwykMvpSvdc/NYcAHiHHvUzrhWOiop3tydgIB6C4hl/wCZR0wUIbb4lzpPUT1Op/Dx3RTwl38PIoOu2uD6mQ00BPIA4Th3yuvbvbfIDjv6FcNTtT2UjA94Dqlw5zt+G/8Alt6uk8eyy5pqi5grqcu8nlG+NiG/zYV3Fa0fnbnLiTdLP8LCGlq3Rxl9/iERFcPNhERAEREAREQBERAEREAREQBERAEREAREQBERAEREAREQBERAEREAVM2laAM0InYLvhvcDeYzv8CL9l1c14QtJxU47LLGmvlp7Y2x4opuy7SIfSui9KJ5y+a/nA+OIdysmndHcvTyw8XscB9LeD42VL0nop+i6oVkDS6kcbSsHoBxzHZexB4HLir9T1DZGNewhzHAEEbiDmCo6vZ2Jci5rsK1amr2ZPPg+affzPz85rmuIN2uabEbiCD6iCuy6l6zCrg5x/x47CQdPRIOo+26rW0jVS16yIZZcq0eAlHqB8elV7UGrcyuiDb2fiY4dLS0n1EA9yqwzTZsvmeg1Sr6R0fWx4xTfhjivXcdnREXRPFhERAEREBFa0yubR1DmktcI3kEGxBtvBG4rnWoml6h9dE180r2nlLtdI5wNo3HME2XQ9bviNR9VJ7FzHZ7+0Iv4v8ATeqdzfWRPR9Gwi9Fe2uT/idlRaWldMQ0zMczwxt7DIkk2JsABcmwKqdXtXpwf8OKSTrJawe8+pWZWRjxZxqNHfes1wbXrmXlFQqfazETz4HsHS14f6iArjozSsVRGJIXB7D3EH5JBzB6liNkZ8GZv0V+nWbY4XrsNxFUtL7RIaeZ8L4pS5hAuMFjcBwIu7dYhWXR9a2aJkrPJka1w6bEXsetZU4yeEzSzTW1QU5xwnwZsItbSNc2GJ8rrlsbXOIG8gC9hfiq9oTaBDVTthZFK1zsWbsNgAC65s6/D1rLnFPDMV6a2yDnCOUuLLUiiNOa00tJYTPs8i4Y1pc4i9r5ZAZHeQqzPtZiB5kEjh0ue1nqAK1lbCO5slp0GouW1XBtfD6l9RUjR+1Snc4CWN8IPpXEjR22sfAFWmp0oGsEjGumY4FwMdnEgNxDD034LMbIy4M1u0l1DSsjjPrjwN5FipZ8bQ6xbe+ThY7yLkcL7+9ZVuVmsbgiIhgIiIAiIgCKF1m1rhomB0mJzn3wMbvNrXNzkALjxVAdtDqqqZsTZI6CF5sX2xFo33LneGVt6s1aWyxbS4dpUu1ddT2W9/YdYc4DM5BfEVSx3kua63QQfYoLR2qVJYPe51a/fyk0nLDtDScI8FPRRNaLNAaBuAFh4BQyUVuTLEXJ72sfM9liDgWuAc0gggi4IPAjiFEaG0U6lc6Jl3UrrujBNzE45mPrYd4PA3B3hTKKNpZyTxslGLjyZG6ySMbSTl/k8lJe/W0gDxIVN2a6rPB+FyjDkREDvN8jJ1C2Q7SehXXSVHFJYTEGNpDsDiA1zhmMd/KA323X33yXzNrBSM8qohb1GVo7rXWvUuc1LHAsw1vUaeVUX7XF93Z7+ZIoq9Jr9o8HCJuUccg2Nj5CT0DC3NTNJUmRuIsfGDuDwA7vAJt35qaVco75LBz42Qk8RefA0K/WyjhJEkzQRvDQX26jgBt3rJozWakqDaGZj3fJvhd911j6lIhgta2XRwXNtpWrEcIbWU45JweA8M5oubkSNt5JuLG3SFPTCux7Dym+ZXvstqjtrDS5cH69x0tFW9QtYHVdKHSZyxkseflEAEO7SCL9YKsignBwk4vkWK5qyKkuDIjW74jUfVSexcx2e/tCL+L/AE3rp2t3xGo+qk9i5js9/aEX8X+m9ULv1YnqOjP+jf4P+J1XTWhIqqMRy3LA5rsjhNxfj3latPqbQMFhTxnrcOUPi662tNabhpYjLKbDcAM3OPyWjpVDk2h19Q8tpIAOxpmfbpJyaPBTTlXF7+JzdLRq7q/+N4gubeESWvWqFK2mfPFG2GSOx5gwtcLgEEbuN79SidlNW4VEsV+a6PFb5zXNF/BxWDTVXpp0D/hDXNgI592RtyuOjnDOybLPjjvqX/jjVXKdqaWDuKucej7I2TU/B5xwNnaro3DNFOBk9pY76Tcx4g/yqd2YaS5SlMRPOhcR9l3OHrxDuW7tA0by1FIQLuitIPs+V/KXKj7NNJcnWcmTzZmlv2m89vscO9bv8l2e0rQ/qui3HnD/ABv+jwXbaLV4KCQcZCxg73An+VpVU2U0OKoll4MYGjtef0YfFbe1ivzhgHzpHfgb+dTOzPR3J0eMjnTOc77I5g9hPesv81/gaRf4fopvnN+vkiW0zqtTVT2PmaXFgIADi0EEg52zO7p4lI9UqFosKaG3WwOPic1g1n1vhogA4GSVwu2MGxt8px9FqqDNc9LVNzTwgM6WRl47C9/NupZzrjLhllLT6bV21JqWzBcMywjFtG1Zgp+TlhbyYeXNcweTe2IOaOHHLsU9ssrHOpXsJuI5CG9Qc0Ot43PeqfrVPpNzGfDWlseLm3bGOdhPyM9196tGybzM31jfwBV62uu3LB1tXCS6NxZJSafFPPPt+RfERFfPJhERAEREAREQGtX6NhnZgmY2VnQ4Xz6R0HrCrNXstoHm7RJF9B9x4PBVvXzI4gEgXIBsN1z0KWFtkPZeCKymuz245KC7ZHEPN1ErPstPssvobMJQLNr5h9l3ukUBSbQZ21hkrGvLG4m8g3mcmbjnYTbE4ZjnZ5q4wbTtHO3vez6Ubvygro2fi4Y5+CTOZX+Dnnl4tr/JGDZlPxr5j9l3vlQbKL+VVyu+zb2uKnWbQdGn/UN72vHtavXbQNGj/UN7mvPsaoet1fY/2+RP1Ok7V+7zIaLZHSenJM/vY38pUnS7NtHM/wAovPz3uPqBA9Sxz7TdHN3SPf8ARjd+YBRdVtfgHm4JX/SLWD1YlnGsn2/T7GudFX2fX7lzotD08Pmoo4+trA0+IF1uKraq6/QVnMIMM/yPKaR0tdb1GytKpWwnCWJ8S9VOE45r4Bc+2taZaImUwN3vcHuHQxt7X7T+Eqd07rdgcYKVhqqvdgYMTYz0yOGQ7L9tlFavagOMvwqvcJqgnFg8poPAuO51srAZC3FWdPGNTVtnLgub8itqJStTqr58XyXn3G/s30K+nowXiz5XGQg7wCAGg9dhfvVqRFVsm7JOT5lqqtVwUFyIjW74jUfVSexcx2e/tCL+L/Teuk67TBtBUE8WFve4ho9q51s4hLq9h+S2Vx+7h/MFQu/Viep6N3aC9+P8SQ2r1DjUxM9BseIDrc5wJ8GtVr2eRRihjLLXdjLzxL8RGfcAOyy+dd9UTWMa+Mhs8dwL5BzTnhJ4G+YPb0qj0WhdMUxLYWTR3OeAtLCd195b3rD2q7XJrKZmHVavQxpjNRlF8G8dv3yX7X2oY2hmDnBpcAGgmxJxA2HSVStlnx131L/xxrfotQKuoJlrpXE2OFmPG+9sgT5LBe2Q9Sz6g6qVdNUmSZgYwxubcPa7nFzDazSego9qVkZY3GYSoo0dtKsUpffku3gX6WMOaWkXaQQR1HIhcKLXUlXb0oJR3hjveB613hc6131KqZqoywMD2va3Fzmts8c30iOAat9RBtJriir0LqYVzlXY8Rkufd/tla1iqzW17uTOIPe2OM8MI5od2E3d3rsdHStijZG3JrGtaOwCyomo2pM8NRy1QwNwNOAYmuu52RPNJtYX+91LoSzRF75S4s16Wvrk4UVPMYLl69bziOudQ59dOXcHlo6mtAaLd2feuzUEcbYmNjsIw1uG27DbKypOu+oks0pqKeznOtjjJDSSBbE0nLcBcG25QVBo/TbAIoxPGzcBiaGjsLjkOwqOLlVOWVnJevjVrtNUoWKOyt6bxyX2J3axUM5KFmIY8ZdhvnhwkYrdF19bJvMzfWN/AFHy7NqgwPkkfy1Y7CWtx3HlC+J7vKNr9XarBs90FPSxytmaGFzwRZwdlhA9ElZipO3aawRXToh0e6a5qTT8M787l2d5bERFcPNhERAEREAREQBERAR+k9X6Wo89EyQ9JHOHY4ZjxVeqNldA7yeVj+jJcfzgrzaVpCsihaafE2Ml3KyM8pu62e9oOefUMwqzoTapJDE2OSFsgYAMTXljjbi4EG56TxXRpq1Dr26pe7JzL7tMrNi2PvwTTtkFPwnlHaGH3LxuyCn4zy+DR7l7Ftfp/SglHYWO9pCyHa7R/up/Bn963/re/wCRH/Qd3zM0OyehG90z+14H4WhStJqHo6PMU7HEcXkyepxIVZqNsMfoU7j9KQN9gK0Ydr83KAvgj5Li1rnY+0OOXdZYdOsmt7fxMq/RQe5L4HToKZjBhY1rG9DQGjwC8qqVsjcLr4TvAcW36jYg26lpaB1giq4+UiDwOIewt7gfJd3EqTXOkpRlh8TqRcZRyuBhpaOONuGNjY2j0WtDR4BZkRat5NksBeEr1EByPXbW19W/kI2uZEx1sJHPe8G2beFuDd/utuz7VV1Mx0sotNIAMPFjN+E9ZOZ7ArEzQ0AmdOI28s6132zyFsug26N63VXhU1Lbk8s6+o6QjKhaemOzHn3+vWAiIrByAiIgCIiAIiIAiIgCIiAIiIAiIgCIiAKI07rXS0g/xn885iNvOeeu3AdZsFLrkOsWzzSHLPkb/wB0Huc7EHAPzPpNcRn2XVrTV12SxZLC+pU1VtlcM1xy/oXTR+nq+rAfTwR08B3Szkvc4dLY2W9Zt1qaoqKoabyz8p80RNjb73etcy0bp/TFE0MdDI+JosGyQuIAHAPbnbvNlLwbXgMpqZzTxwv9zgParFmlsf6aTXd57ytVq68LrG0+/d9Nx0UhQGktQ6CYkuhDHH0oyYz22bke8KJi2s0J3tnb9hp9j1tx7TtHHe97e2J3uBUEadRW8xTXgWJX6axYk0/Ejp9kVKfIlmb24XflCwDY9F/uJPuN/VTg2k6N/fH/AIpP7UO0nRv74/8AFJ/aplZrF2/AgdWif/n4+ZH0+yWjHlPmf9prR6m39anNH6l0EObIGFw9J95D4vvbuUe/ado4em93ZE73gLWk2sUA3CZ3YwD2uC1ktXPjk3i9HXw2S5gL1Udu1Br8oKSomPUB+XEs8esOlpfNULYR0zyW8RzT6lC9NYva3eLROtVW/Z3+CbLitBml2GpdTDN7YxISMwAXYcLug7iOkX74iLQukZfjNWIm8Y6VmA9nKO5w7lvMbRaPiNyyBpzLnOu956STznu8VpsRW7OX3G23J78YXeTCLS0VpAzs5TA5jHHmYxZzm/LI9EHgN9rHjZbqiaw8MmTTWUERFgyEREAREQBERAEREAREQBERAEREAREQBERAEREAWtWDLzYl+bzb92LL1hbKLK3GGslYqX0Q89QPHX8EEo8Yg5R0tRoG/OjiYfnU8kftYFeF5ZTq3Hb7n5MglS32e9eaKIXaun/bj77V6H6uj/beDirs+lYd7WntaCsf/TIP3Uf3G/ot+vXbL93kadQ+yP7fMp40nq8zhTH+CX/kK+267aGj821t/wDx09u4c0K2jRsP7uP7jf0WZsLRuAHYAFh2wfHL/u8jKqsXDZX9vmVA7SojlDTVUx4WjsPUT7F8HWzSknmdHOZ1yut6iG+1XVFr1ta4Q+LfkZ6qx8Z/BJfcpI0XpufztRFSMO8RC7vEf3KQ0TqDTRPEshfVT/LmOLPpDd3jdWZFh6ibWFuXduMx00E8ve+958giIoCwEREAREQBERAEREAREQBERAEREAREQBERAEREAREQBERAEREAREQBERAEREAREQBERAEREAREQBERAEREAREQBERAEREAREQBER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9" name="Straight Arrow Connector 18"/>
          <p:cNvCxnSpPr>
            <a:stCxn id="7" idx="6"/>
          </p:cNvCxnSpPr>
          <p:nvPr/>
        </p:nvCxnSpPr>
        <p:spPr>
          <a:xfrm flipV="1">
            <a:off x="6516216" y="4077072"/>
            <a:ext cx="1080120" cy="1098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6"/>
          </p:cNvCxnSpPr>
          <p:nvPr/>
        </p:nvCxnSpPr>
        <p:spPr>
          <a:xfrm flipV="1">
            <a:off x="6516216" y="4653136"/>
            <a:ext cx="1296144" cy="522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6"/>
          </p:cNvCxnSpPr>
          <p:nvPr/>
        </p:nvCxnSpPr>
        <p:spPr>
          <a:xfrm>
            <a:off x="6516216" y="5175194"/>
            <a:ext cx="432048" cy="70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1728193" cy="1973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téléchargement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301208"/>
            <a:ext cx="1728812" cy="1728812"/>
          </a:xfrm>
          <a:prstGeom prst="rect">
            <a:avLst/>
          </a:prstGeom>
        </p:spPr>
      </p:pic>
      <p:pic>
        <p:nvPicPr>
          <p:cNvPr id="9" name="Image 8" descr="téléchargement (5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852936"/>
            <a:ext cx="1839972" cy="1080120"/>
          </a:xfrm>
          <a:prstGeom prst="rect">
            <a:avLst/>
          </a:prstGeom>
        </p:spPr>
      </p:pic>
      <p:sp>
        <p:nvSpPr>
          <p:cNvPr id="22" name="Flèche vers la droite 21"/>
          <p:cNvSpPr/>
          <p:nvPr/>
        </p:nvSpPr>
        <p:spPr>
          <a:xfrm>
            <a:off x="2123728" y="2852936"/>
            <a:ext cx="2736304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1124744"/>
            <a:ext cx="1152128" cy="72008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Arial"/>
              </a:rPr>
              <a:t>Pivot </a:t>
            </a:r>
          </a:p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Arial"/>
              </a:rPr>
              <a:t>MM</a:t>
            </a:r>
            <a:endParaRPr lang="fr-FR" sz="24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843808" y="1052736"/>
            <a:ext cx="176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  <a:latin typeface="Arial"/>
              </a:rPr>
              <a:t>Model-to-Model</a:t>
            </a:r>
            <a:endParaRPr lang="fr-FR" sz="28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32040" y="2420888"/>
            <a:ext cx="1728192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008000"/>
                </a:solidFill>
                <a:latin typeface="Arial"/>
              </a:rPr>
              <a:t>UI</a:t>
            </a:r>
          </a:p>
          <a:p>
            <a:pPr algn="ctr"/>
            <a:r>
              <a:rPr lang="fr-FR" sz="3600" b="1" dirty="0" smtClean="0">
                <a:solidFill>
                  <a:srgbClr val="008000"/>
                </a:solidFill>
                <a:latin typeface="Arial"/>
              </a:rPr>
              <a:t>model</a:t>
            </a:r>
            <a:endParaRPr lang="fr-FR" sz="36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084168" y="4221088"/>
            <a:ext cx="176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  <a:latin typeface="Arial"/>
              </a:rPr>
              <a:t>Model-to-</a:t>
            </a:r>
            <a:r>
              <a:rPr lang="fr-FR" sz="2800" b="1" dirty="0" err="1" smtClean="0">
                <a:solidFill>
                  <a:srgbClr val="008000"/>
                </a:solidFill>
                <a:latin typeface="Arial"/>
              </a:rPr>
              <a:t>Text</a:t>
            </a:r>
            <a:endParaRPr lang="fr-FR" sz="2800" b="1" dirty="0">
              <a:solidFill>
                <a:srgbClr val="008000"/>
              </a:solidFill>
              <a:latin typeface="Arial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936104" cy="106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 rot="19351826">
            <a:off x="449683" y="1458717"/>
            <a:ext cx="174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  <a:latin typeface="Arial"/>
              </a:rPr>
              <a:t>Another</a:t>
            </a:r>
            <a:r>
              <a:rPr lang="fr-FR" sz="2000" b="1" dirty="0" smtClean="0">
                <a:solidFill>
                  <a:srgbClr val="008000"/>
                </a:solidFill>
                <a:latin typeface="Arial"/>
              </a:rPr>
              <a:t> DSL</a:t>
            </a:r>
            <a:endParaRPr lang="fr-FR" sz="20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6" name="Flèche vers la droite 35"/>
          <p:cNvSpPr/>
          <p:nvPr/>
        </p:nvSpPr>
        <p:spPr>
          <a:xfrm rot="712523">
            <a:off x="2234605" y="1961283"/>
            <a:ext cx="2598933" cy="6480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156176" y="1340768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TP3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55576" y="54868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TP3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3203848" y="234888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TP4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292080" y="5301208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TP5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53003" y="4063228"/>
            <a:ext cx="2579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  <a:latin typeface="Arial"/>
              </a:rPr>
              <a:t>Questionnaire.xtext</a:t>
            </a:r>
            <a:endParaRPr lang="fr-FR" sz="2000" b="1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827584" y="4509120"/>
            <a:ext cx="936104" cy="72008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prstClr val="black"/>
                </a:solidFill>
                <a:latin typeface="Arial"/>
              </a:rPr>
              <a:t>TP2</a:t>
            </a:r>
            <a:endParaRPr lang="fr-FR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499992" y="620688"/>
            <a:ext cx="2952328" cy="194421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 rot="21294810">
            <a:off x="3875697" y="-73621"/>
            <a:ext cx="3861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>
                <a:solidFill>
                  <a:srgbClr val="FF0000"/>
                </a:solidFill>
              </a:rPr>
              <a:t>Commonalities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3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5C5CA2-5420-7A4A-B6B9-D9D03B2B4D37}" type="slidenum">
              <a:rPr lang="de-DE">
                <a:solidFill>
                  <a:schemeClr val="tx2"/>
                </a:solidFill>
                <a:latin typeface="Calibri" charset="0"/>
              </a:rPr>
              <a:pPr eaLnBrk="1" hangingPunct="1"/>
              <a:t>99</a:t>
            </a:fld>
            <a:endParaRPr lang="de-DE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2532" name="Content Placeholder 3"/>
          <p:cNvSpPr>
            <a:spLocks noGrp="1"/>
          </p:cNvSpPr>
          <p:nvPr>
            <p:ph sz="quarter" idx="1"/>
          </p:nvPr>
        </p:nvSpPr>
        <p:spPr>
          <a:xfrm>
            <a:off x="4211638" y="1219200"/>
            <a:ext cx="4475162" cy="4937125"/>
          </a:xfrm>
        </p:spPr>
        <p:txBody>
          <a:bodyPr/>
          <a:lstStyle/>
          <a:p>
            <a:pPr eaLnBrk="1" hangingPunct="1"/>
            <a:endParaRPr lang="de-DE" dirty="0">
              <a:latin typeface="Calibri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290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59626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860"/>
            <a:ext cx="2952328" cy="334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pture d’écran 2012-03-28 à 07.40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76672"/>
            <a:ext cx="3010541" cy="2304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4437112"/>
            <a:ext cx="374831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2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2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2|0.4|0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Personnalisée 6">
      <a:dk1>
        <a:sysClr val="windowText" lastClr="000000"/>
      </a:dk1>
      <a:lt1>
        <a:sysClr val="window" lastClr="FFFFFF"/>
      </a:lt1>
      <a:dk2>
        <a:srgbClr val="1D5FC5"/>
      </a:dk2>
      <a:lt2>
        <a:srgbClr val="2E7CEB"/>
      </a:lt2>
      <a:accent1>
        <a:srgbClr val="4282CE"/>
      </a:accent1>
      <a:accent2>
        <a:srgbClr val="DD8047"/>
      </a:accent2>
      <a:accent3>
        <a:srgbClr val="5C9F4F"/>
      </a:accent3>
      <a:accent4>
        <a:srgbClr val="3163D8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23959</TotalTime>
  <Words>4886</Words>
  <Application>Microsoft Macintosh PowerPoint</Application>
  <PresentationFormat>Présentation à l'écran (4:3)</PresentationFormat>
  <Paragraphs>1060</Paragraphs>
  <Slides>129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129</vt:i4>
      </vt:variant>
    </vt:vector>
  </HeadingPairs>
  <TitlesOfParts>
    <vt:vector size="135" baseType="lpstr">
      <vt:lpstr>Thème Office</vt:lpstr>
      <vt:lpstr>Office Theme</vt:lpstr>
      <vt:lpstr>1_Thème Office</vt:lpstr>
      <vt:lpstr>2_Thème Office</vt:lpstr>
      <vt:lpstr>1_Office Theme</vt:lpstr>
      <vt:lpstr>3_Thème Office</vt:lpstr>
      <vt:lpstr> Model-based  Software Product Lines  Overview and Principles</vt:lpstr>
      <vt:lpstr>Material</vt:lpstr>
      <vt:lpstr>Présentation PowerPoint</vt:lpstr>
      <vt:lpstr>Plan</vt:lpstr>
      <vt:lpstr>Contract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Variability in time vs in space</vt:lpstr>
      <vt:lpstr>Présentation PowerPoint</vt:lpstr>
      <vt:lpstr>Présentation PowerPoint</vt:lpstr>
      <vt:lpstr>Présentation PowerPoint</vt:lpstr>
      <vt:lpstr>Présentation PowerPoint</vt:lpstr>
      <vt:lpstr>A Bit of History:  Industrial Revolution</vt:lpstr>
      <vt:lpstr>Nowaday: Product Lines Everywhere</vt:lpstr>
      <vt:lpstr>Product Lines of Cars</vt:lpstr>
      <vt:lpstr>Présentation PowerPoint</vt:lpstr>
      <vt:lpstr>Présentation PowerPoint</vt:lpstr>
      <vt:lpstr>Présentation PowerPoint</vt:lpstr>
      <vt:lpstr>Food? Product lines!</vt:lpstr>
      <vt:lpstr>Présentation PowerPoint</vt:lpstr>
      <vt:lpstr>Mass production</vt:lpstr>
      <vt:lpstr>What about software?</vt:lpstr>
      <vt:lpstr>Product lines of  software intensive systems</vt:lpstr>
      <vt:lpstr>Présentation PowerPoint</vt:lpstr>
      <vt:lpstr>Présentation PowerPoint</vt:lpstr>
      <vt:lpstr>Software Product Lines</vt:lpstr>
      <vt:lpstr>Présentation PowerPoint</vt:lpstr>
      <vt:lpstr>Présentation PowerPoint</vt:lpstr>
      <vt:lpstr>Présentation PowerPoint</vt:lpstr>
      <vt:lpstr>Présentation PowerPoint</vt:lpstr>
      <vt:lpstr>Linux-Kernel</vt:lpstr>
      <vt:lpstr>Features in Microsoft Office</vt:lpstr>
      <vt:lpstr>Présentation PowerPoint</vt:lpstr>
      <vt:lpstr>Présentation PowerPoint</vt:lpstr>
      <vt:lpstr>Présentation PowerPoint</vt:lpstr>
      <vt:lpstr>Variant</vt:lpstr>
      <vt:lpstr>Quizz Time </vt:lpstr>
      <vt:lpstr>Quizz Time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Mapping: an example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Parameter</vt:lpstr>
      <vt:lpstr>Parameter –i in grep</vt:lpstr>
      <vt:lpstr>Global configuration</vt:lpstr>
      <vt:lpstr>Configuration</vt:lpstr>
      <vt:lpstr>Conditional compilation #ifdef (Berkeley DB)</vt:lpstr>
      <vt:lpstr>Intentional Code Cloning  ~ Copy &amp; Paste</vt:lpstr>
      <vt:lpstr>Code Cloning (example, Linux driver)</vt:lpstr>
      <vt:lpstr>Présentation PowerPoint</vt:lpstr>
      <vt:lpstr>Présentation PowerPoint</vt:lpstr>
      <vt:lpstr>Présentation PowerPoint</vt:lpstr>
      <vt:lpstr>Inheritance (OOP)  Base Class encapsulate commonalities  Derive classes specialize peculiarities</vt:lpstr>
      <vt:lpstr>Generic Programming</vt:lpstr>
      <vt:lpstr>Design Patterns</vt:lpstr>
      <vt:lpstr>Template Method</vt:lpstr>
      <vt:lpstr>Présentation PowerPoint</vt:lpstr>
      <vt:lpstr>API  Framework</vt:lpstr>
      <vt:lpstr>Plugin-based systems</vt:lpstr>
      <vt:lpstr>(Active) Annotations  can have parameters</vt:lpstr>
      <vt:lpstr>Metamodeling and Domain-Specific Languages</vt:lpstr>
      <vt:lpstr>Présentation PowerPoint</vt:lpstr>
      <vt:lpstr>Présentation PowerPoint</vt:lpstr>
      <vt:lpstr>Présentation PowerPoint</vt:lpstr>
      <vt:lpstr>Présentation PowerPoint</vt:lpstr>
      <vt:lpstr>Domain Design</vt:lpstr>
      <vt:lpstr>Présentation PowerPoint</vt:lpstr>
      <vt:lpstr>Présentation PowerPoint</vt:lpstr>
      <vt:lpstr>Présentation PowerPoint</vt:lpstr>
      <vt:lpstr>Présentation PowerPoint</vt:lpstr>
      <vt:lpstr> Feature Model  Communicative  Analytic  Generative </vt:lpstr>
      <vt:lpstr>Présentation PowerPoint</vt:lpstr>
      <vt:lpstr>Présentation PowerPoint</vt:lpstr>
      <vt:lpstr>Présentation PowerPoint</vt:lpstr>
      <vt:lpstr>Feature Models</vt:lpstr>
      <vt:lpstr>Feature Models (Background)</vt:lpstr>
      <vt:lpstr>Présentation PowerPoint</vt:lpstr>
      <vt:lpstr>Présentation PowerPoint</vt:lpstr>
      <vt:lpstr>Présentation PowerPoint</vt:lpstr>
      <vt:lpstr>Présentation PowerPoint</vt:lpstr>
      <vt:lpstr>Feature Models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Generative approach</vt:lpstr>
      <vt:lpstr>Présentation PowerPoint</vt:lpstr>
      <vt:lpstr>Présentation PowerPoint</vt:lpstr>
      <vt:lpstr>Présentation PowerPoint</vt:lpstr>
      <vt:lpstr>Présentation PowerPoint</vt:lpstr>
      <vt:lpstr>Developing Product Lines Metamodels, DSLs, and Transformations to the rescue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Mathieu Acher</dc:creator>
  <cp:lastModifiedBy>Mathieu Acher</cp:lastModifiedBy>
  <cp:revision>1401</cp:revision>
  <cp:lastPrinted>2013-10-23T05:54:12Z</cp:lastPrinted>
  <dcterms:created xsi:type="dcterms:W3CDTF">2011-09-05T13:43:18Z</dcterms:created>
  <dcterms:modified xsi:type="dcterms:W3CDTF">2014-12-03T06:41:36Z</dcterms:modified>
</cp:coreProperties>
</file>